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2" r:id="rId5"/>
    <p:sldId id="261" r:id="rId6"/>
    <p:sldId id="259" r:id="rId7"/>
    <p:sldId id="260" r:id="rId8"/>
    <p:sldId id="263" r:id="rId9"/>
    <p:sldId id="272" r:id="rId10"/>
    <p:sldId id="264" r:id="rId11"/>
    <p:sldId id="273" r:id="rId12"/>
    <p:sldId id="274" r:id="rId13"/>
    <p:sldId id="266" r:id="rId14"/>
    <p:sldId id="268" r:id="rId15"/>
    <p:sldId id="267" r:id="rId16"/>
    <p:sldId id="271" r:id="rId17"/>
    <p:sldId id="275" r:id="rId18"/>
    <p:sldId id="276" r:id="rId19"/>
    <p:sldId id="277" r:id="rId20"/>
    <p:sldId id="269" r:id="rId21"/>
    <p:sldId id="270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29" autoAdjust="0"/>
    <p:restoredTop sz="94660"/>
  </p:normalViewPr>
  <p:slideViewPr>
    <p:cSldViewPr snapToGrid="0">
      <p:cViewPr varScale="1">
        <p:scale>
          <a:sx n="85" d="100"/>
          <a:sy n="85" d="100"/>
        </p:scale>
        <p:origin x="13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57A17A-198B-40E0-9C83-781F9D396BA3}" type="datetimeFigureOut">
              <a:rPr lang="en-US" smtClean="0"/>
              <a:t>4/15/2020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64A9B-6755-4003-823B-7FA56B6AA2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15106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57A17A-198B-40E0-9C83-781F9D396BA3}" type="datetimeFigureOut">
              <a:rPr lang="en-US" smtClean="0"/>
              <a:t>4/15/2020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64A9B-6755-4003-823B-7FA56B6AA2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97209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57A17A-198B-40E0-9C83-781F9D396BA3}" type="datetimeFigureOut">
              <a:rPr lang="en-US" smtClean="0"/>
              <a:t>4/15/2020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64A9B-6755-4003-823B-7FA56B6AA2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16071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57A17A-198B-40E0-9C83-781F9D396BA3}" type="datetimeFigureOut">
              <a:rPr lang="en-US" smtClean="0"/>
              <a:t>4/15/2020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64A9B-6755-4003-823B-7FA56B6AA2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52217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57A17A-198B-40E0-9C83-781F9D396BA3}" type="datetimeFigureOut">
              <a:rPr lang="en-US" smtClean="0"/>
              <a:t>4/15/2020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64A9B-6755-4003-823B-7FA56B6AA2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24548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57A17A-198B-40E0-9C83-781F9D396BA3}" type="datetimeFigureOut">
              <a:rPr lang="en-US" smtClean="0"/>
              <a:t>4/15/2020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64A9B-6755-4003-823B-7FA56B6AA2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39486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57A17A-198B-40E0-9C83-781F9D396BA3}" type="datetimeFigureOut">
              <a:rPr lang="en-US" smtClean="0"/>
              <a:t>4/15/2020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64A9B-6755-4003-823B-7FA56B6AA2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29633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57A17A-198B-40E0-9C83-781F9D396BA3}" type="datetimeFigureOut">
              <a:rPr lang="en-US" smtClean="0"/>
              <a:t>4/15/2020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64A9B-6755-4003-823B-7FA56B6AA2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83895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57A17A-198B-40E0-9C83-781F9D396BA3}" type="datetimeFigureOut">
              <a:rPr lang="en-US" smtClean="0"/>
              <a:t>4/15/2020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64A9B-6755-4003-823B-7FA56B6AA2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92694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57A17A-198B-40E0-9C83-781F9D396BA3}" type="datetimeFigureOut">
              <a:rPr lang="en-US" smtClean="0"/>
              <a:t>4/15/2020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64A9B-6755-4003-823B-7FA56B6AA2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88692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57A17A-198B-40E0-9C83-781F9D396BA3}" type="datetimeFigureOut">
              <a:rPr lang="en-US" smtClean="0"/>
              <a:t>4/15/2020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64A9B-6755-4003-823B-7FA56B6AA2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81514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57A17A-198B-40E0-9C83-781F9D396BA3}" type="datetimeFigureOut">
              <a:rPr lang="en-US" smtClean="0"/>
              <a:t>4/15/2020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864A9B-6755-4003-823B-7FA56B6AA2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15254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86222" y="925689"/>
            <a:ext cx="5023554" cy="3815644"/>
          </a:xfrm>
          <a:ln w="76200">
            <a:solidFill>
              <a:srgbClr val="00B050"/>
            </a:solidFill>
          </a:ln>
        </p:spPr>
        <p:txBody>
          <a:bodyPr>
            <a:noAutofit/>
          </a:bodyPr>
          <a:lstStyle/>
          <a:p>
            <a:r>
              <a:rPr lang="en-US" sz="5400" b="1" dirty="0" smtClean="0">
                <a:solidFill>
                  <a:srgbClr val="0070C0"/>
                </a:solidFill>
              </a:rPr>
              <a:t>Do’s &amp; Don’ts</a:t>
            </a:r>
            <a:br>
              <a:rPr lang="en-US" sz="5400" b="1" dirty="0" smtClean="0">
                <a:solidFill>
                  <a:srgbClr val="0070C0"/>
                </a:solidFill>
              </a:rPr>
            </a:br>
            <a:r>
              <a:rPr lang="en-US" sz="5400" b="1" dirty="0" smtClean="0">
                <a:solidFill>
                  <a:srgbClr val="0070C0"/>
                </a:solidFill>
              </a:rPr>
              <a:t>for Journalists </a:t>
            </a:r>
            <a:br>
              <a:rPr lang="en-US" sz="5400" b="1" dirty="0" smtClean="0">
                <a:solidFill>
                  <a:srgbClr val="0070C0"/>
                </a:solidFill>
              </a:rPr>
            </a:br>
            <a:r>
              <a:rPr lang="en-US" sz="5400" b="1" dirty="0" smtClean="0">
                <a:solidFill>
                  <a:srgbClr val="0070C0"/>
                </a:solidFill>
              </a:rPr>
              <a:t>while covering </a:t>
            </a:r>
            <a:r>
              <a:rPr lang="en-US" sz="5400" b="1" dirty="0" smtClean="0"/>
              <a:t/>
            </a:r>
            <a:br>
              <a:rPr lang="en-US" sz="5400" b="1" dirty="0" smtClean="0"/>
            </a:br>
            <a:r>
              <a:rPr lang="en-US" sz="5400" b="1" dirty="0" smtClean="0">
                <a:solidFill>
                  <a:srgbClr val="FF0000"/>
                </a:solidFill>
              </a:rPr>
              <a:t>Corona Virus</a:t>
            </a:r>
            <a:endParaRPr lang="en-US" sz="5400" b="1" dirty="0">
              <a:solidFill>
                <a:srgbClr val="FF000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526215" y="5561602"/>
            <a:ext cx="4383561" cy="903111"/>
          </a:xfrm>
          <a:ln w="57150">
            <a:solidFill>
              <a:schemeClr val="accent2">
                <a:lumMod val="75000"/>
              </a:schemeClr>
            </a:solidFill>
          </a:ln>
        </p:spPr>
        <p:txBody>
          <a:bodyPr>
            <a:noAutofit/>
          </a:bodyPr>
          <a:lstStyle/>
          <a:p>
            <a:r>
              <a:rPr lang="en-US" sz="5400" b="1" dirty="0" smtClean="0">
                <a:solidFill>
                  <a:srgbClr val="7030A0"/>
                </a:solidFill>
              </a:rPr>
              <a:t>: Snehasis Sur</a:t>
            </a:r>
            <a:endParaRPr lang="en-US" sz="5400" b="1" dirty="0">
              <a:solidFill>
                <a:srgbClr val="7030A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1243" y="677333"/>
            <a:ext cx="6129868" cy="45607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801334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4462" y="189278"/>
            <a:ext cx="8311660" cy="1131522"/>
          </a:xfrm>
          <a:ln w="57150">
            <a:solidFill>
              <a:srgbClr val="7030A0"/>
            </a:solidFill>
          </a:ln>
        </p:spPr>
        <p:txBody>
          <a:bodyPr>
            <a:normAutofit/>
          </a:bodyPr>
          <a:lstStyle/>
          <a:p>
            <a:r>
              <a:rPr lang="en-US" sz="6600" b="1" dirty="0" smtClean="0">
                <a:solidFill>
                  <a:srgbClr val="002060"/>
                </a:solidFill>
              </a:rPr>
              <a:t>Mask – Follow Directive</a:t>
            </a:r>
            <a:endParaRPr lang="en-US" sz="6600" b="1" dirty="0">
              <a:solidFill>
                <a:srgbClr val="00206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34462" y="1671826"/>
            <a:ext cx="8311661" cy="4898943"/>
          </a:xfrm>
          <a:ln w="57150">
            <a:solidFill>
              <a:srgbClr val="7030A0"/>
            </a:solidFill>
          </a:ln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US" sz="4000" b="1" dirty="0" smtClean="0">
                <a:solidFill>
                  <a:srgbClr val="0070C0"/>
                </a:solidFill>
              </a:rPr>
              <a:t>Whether mask is to be used at least while going out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4000" b="1" dirty="0" smtClean="0">
                <a:solidFill>
                  <a:srgbClr val="0070C0"/>
                </a:solidFill>
              </a:rPr>
              <a:t>Whether Mask is required for the Journalists going on assignment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4000" b="1" dirty="0" smtClean="0">
                <a:solidFill>
                  <a:srgbClr val="0070C0"/>
                </a:solidFill>
              </a:rPr>
              <a:t>N-95 Mask, which protects Virus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3600" b="1" dirty="0" smtClean="0">
                <a:solidFill>
                  <a:srgbClr val="0070C0"/>
                </a:solidFill>
              </a:rPr>
              <a:t> Price of N-95 Mask,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3600" b="1" dirty="0" smtClean="0">
                <a:solidFill>
                  <a:srgbClr val="0070C0"/>
                </a:solidFill>
              </a:rPr>
              <a:t>Longevity of Mask for single use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3600" b="1" dirty="0" smtClean="0">
                <a:solidFill>
                  <a:srgbClr val="0070C0"/>
                </a:solidFill>
              </a:rPr>
              <a:t>Whether normal Mask is of any help</a:t>
            </a:r>
            <a:endParaRPr lang="en-US" sz="3600" b="1" dirty="0">
              <a:solidFill>
                <a:srgbClr val="0070C0"/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8768861" y="189278"/>
            <a:ext cx="3154755" cy="296509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7030A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68860" y="3617305"/>
            <a:ext cx="3154756" cy="297106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7030A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044627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24178"/>
            <a:ext cx="10515600" cy="1083733"/>
          </a:xfrm>
          <a:ln w="38100">
            <a:solidFill>
              <a:srgbClr val="7030A0"/>
            </a:solidFill>
          </a:ln>
        </p:spPr>
        <p:txBody>
          <a:bodyPr>
            <a:noAutofit/>
          </a:bodyPr>
          <a:lstStyle/>
          <a:p>
            <a:r>
              <a:rPr lang="en-US" sz="6600" b="1" dirty="0">
                <a:solidFill>
                  <a:srgbClr val="002060"/>
                </a:solidFill>
              </a:rPr>
              <a:t>Personal Health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8044" y="1343378"/>
            <a:ext cx="11940171" cy="5384799"/>
          </a:xfrm>
          <a:ln w="57150">
            <a:solidFill>
              <a:srgbClr val="7030A0"/>
            </a:solidFill>
          </a:ln>
        </p:spPr>
        <p:txBody>
          <a:bodyPr>
            <a:normAutofit fontScale="85000" lnSpcReduction="20000"/>
          </a:bodyPr>
          <a:lstStyle/>
          <a:p>
            <a:r>
              <a:rPr lang="en-US" sz="7200" b="1" dirty="0">
                <a:solidFill>
                  <a:srgbClr val="0070C0"/>
                </a:solidFill>
              </a:rPr>
              <a:t>J</a:t>
            </a:r>
            <a:r>
              <a:rPr lang="en-US" sz="4800" dirty="0">
                <a:solidFill>
                  <a:srgbClr val="0070C0"/>
                </a:solidFill>
              </a:rPr>
              <a:t>ournalists often don’t care of his/her own wellness for call of duty </a:t>
            </a:r>
          </a:p>
          <a:p>
            <a:r>
              <a:rPr lang="en-US" sz="4800" dirty="0">
                <a:solidFill>
                  <a:srgbClr val="0070C0"/>
                </a:solidFill>
              </a:rPr>
              <a:t>Please take care of yourself </a:t>
            </a:r>
            <a:r>
              <a:rPr lang="en-US" sz="4800" dirty="0" smtClean="0">
                <a:solidFill>
                  <a:srgbClr val="0070C0"/>
                </a:solidFill>
              </a:rPr>
              <a:t>                                               at </a:t>
            </a:r>
            <a:r>
              <a:rPr lang="en-US" sz="4800" dirty="0">
                <a:solidFill>
                  <a:srgbClr val="0070C0"/>
                </a:solidFill>
              </a:rPr>
              <a:t>this </a:t>
            </a:r>
            <a:r>
              <a:rPr lang="en-US" sz="4800" dirty="0" smtClean="0">
                <a:solidFill>
                  <a:srgbClr val="0070C0"/>
                </a:solidFill>
              </a:rPr>
              <a:t>crisis / critical moment</a:t>
            </a:r>
            <a:endParaRPr lang="en-US" sz="4800" dirty="0">
              <a:solidFill>
                <a:srgbClr val="0070C0"/>
              </a:solidFill>
            </a:endParaRPr>
          </a:p>
          <a:p>
            <a:r>
              <a:rPr lang="en-US" sz="4800" dirty="0">
                <a:solidFill>
                  <a:srgbClr val="0070C0"/>
                </a:solidFill>
              </a:rPr>
              <a:t>If you have </a:t>
            </a:r>
          </a:p>
          <a:p>
            <a:pPr lvl="1"/>
            <a:r>
              <a:rPr lang="en-US" sz="4400" b="1" dirty="0">
                <a:solidFill>
                  <a:srgbClr val="FF0000"/>
                </a:solidFill>
              </a:rPr>
              <a:t>Cough; Cold; Throat pain; Fever;</a:t>
            </a:r>
          </a:p>
          <a:p>
            <a:pPr lvl="1"/>
            <a:r>
              <a:rPr lang="en-US" sz="4400" b="1" dirty="0">
                <a:solidFill>
                  <a:srgbClr val="FF0000"/>
                </a:solidFill>
              </a:rPr>
              <a:t>Or other symptoms like Corona affected</a:t>
            </a:r>
            <a:r>
              <a:rPr lang="en-US" sz="4400" dirty="0">
                <a:solidFill>
                  <a:srgbClr val="FF0000"/>
                </a:solidFill>
              </a:rPr>
              <a:t> </a:t>
            </a:r>
          </a:p>
          <a:p>
            <a:r>
              <a:rPr lang="en-US" sz="4800" dirty="0">
                <a:solidFill>
                  <a:srgbClr val="0070C0"/>
                </a:solidFill>
              </a:rPr>
              <a:t>Please contact Doctor and your </a:t>
            </a:r>
            <a:r>
              <a:rPr lang="en-US" sz="4800" dirty="0" smtClean="0">
                <a:solidFill>
                  <a:srgbClr val="0070C0"/>
                </a:solidFill>
              </a:rPr>
              <a:t>Authority</a:t>
            </a:r>
          </a:p>
          <a:p>
            <a:r>
              <a:rPr lang="en-US" sz="4700" dirty="0">
                <a:solidFill>
                  <a:srgbClr val="0070C0"/>
                </a:solidFill>
              </a:rPr>
              <a:t>May have to go for Isolation</a:t>
            </a:r>
          </a:p>
          <a:p>
            <a:pPr lvl="1"/>
            <a:r>
              <a:rPr lang="en-US" sz="4200" dirty="0">
                <a:solidFill>
                  <a:srgbClr val="0070C0"/>
                </a:solidFill>
              </a:rPr>
              <a:t>May not be for you but for </a:t>
            </a:r>
            <a:r>
              <a:rPr lang="en-US" sz="4200" dirty="0" smtClean="0">
                <a:solidFill>
                  <a:srgbClr val="0070C0"/>
                </a:solidFill>
              </a:rPr>
              <a:t>others</a:t>
            </a:r>
            <a:endParaRPr lang="en-US" sz="6400" dirty="0">
              <a:solidFill>
                <a:srgbClr val="0070C0"/>
              </a:solidFill>
            </a:endParaRP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49067" y="2045895"/>
            <a:ext cx="4429587" cy="232290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61382615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46756"/>
            <a:ext cx="10515600" cy="1241778"/>
          </a:xfrm>
          <a:ln w="57150">
            <a:solidFill>
              <a:srgbClr val="7030A0"/>
            </a:solidFill>
          </a:ln>
        </p:spPr>
        <p:txBody>
          <a:bodyPr>
            <a:normAutofit/>
          </a:bodyPr>
          <a:lstStyle/>
          <a:p>
            <a:r>
              <a:rPr lang="en-US" sz="5400" b="1" dirty="0" smtClean="0">
                <a:solidFill>
                  <a:srgbClr val="002060"/>
                </a:solidFill>
              </a:rPr>
              <a:t>Your </a:t>
            </a:r>
            <a:r>
              <a:rPr lang="en-US" sz="5400" b="1" dirty="0">
                <a:solidFill>
                  <a:srgbClr val="002060"/>
                </a:solidFill>
              </a:rPr>
              <a:t>P</a:t>
            </a:r>
            <a:r>
              <a:rPr lang="en-US" sz="5400" b="1" dirty="0" smtClean="0">
                <a:solidFill>
                  <a:srgbClr val="002060"/>
                </a:solidFill>
              </a:rPr>
              <a:t>ersonal Practice</a:t>
            </a:r>
            <a:endParaRPr lang="en-US" sz="5400" b="1" dirty="0">
              <a:solidFill>
                <a:srgbClr val="00206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3821" y="2223910"/>
            <a:ext cx="11469511" cy="3635023"/>
          </a:xfrm>
          <a:ln w="76200">
            <a:solidFill>
              <a:srgbClr val="7030A0"/>
            </a:solidFill>
          </a:ln>
        </p:spPr>
        <p:txBody>
          <a:bodyPr>
            <a:noAutofit/>
          </a:bodyPr>
          <a:lstStyle/>
          <a:p>
            <a:r>
              <a:rPr lang="en-US" sz="3600" dirty="0" smtClean="0">
                <a:solidFill>
                  <a:srgbClr val="0070C0"/>
                </a:solidFill>
              </a:rPr>
              <a:t>Keep </a:t>
            </a:r>
            <a:r>
              <a:rPr lang="en-US" sz="3600" dirty="0">
                <a:solidFill>
                  <a:srgbClr val="0070C0"/>
                </a:solidFill>
              </a:rPr>
              <a:t>note </a:t>
            </a:r>
            <a:r>
              <a:rPr lang="en-US" sz="3600" dirty="0" smtClean="0">
                <a:solidFill>
                  <a:srgbClr val="0070C0"/>
                </a:solidFill>
              </a:rPr>
              <a:t>of whom </a:t>
            </a:r>
            <a:r>
              <a:rPr lang="en-US" sz="3600" dirty="0">
                <a:solidFill>
                  <a:srgbClr val="0070C0"/>
                </a:solidFill>
              </a:rPr>
              <a:t>you </a:t>
            </a:r>
            <a:r>
              <a:rPr lang="en-US" sz="3600" dirty="0" smtClean="0">
                <a:solidFill>
                  <a:srgbClr val="0070C0"/>
                </a:solidFill>
              </a:rPr>
              <a:t>came into contact in </a:t>
            </a:r>
            <a:r>
              <a:rPr lang="en-US" sz="3600" dirty="0">
                <a:solidFill>
                  <a:srgbClr val="0070C0"/>
                </a:solidFill>
              </a:rPr>
              <a:t>last 14 days</a:t>
            </a:r>
          </a:p>
          <a:p>
            <a:r>
              <a:rPr lang="en-US" sz="3600" dirty="0">
                <a:solidFill>
                  <a:srgbClr val="0070C0"/>
                </a:solidFill>
              </a:rPr>
              <a:t>Don’t go to places </a:t>
            </a:r>
            <a:r>
              <a:rPr lang="en-US" sz="3600" dirty="0" smtClean="0">
                <a:solidFill>
                  <a:srgbClr val="0070C0"/>
                </a:solidFill>
              </a:rPr>
              <a:t>in </a:t>
            </a:r>
            <a:r>
              <a:rPr lang="en-US" sz="3600" dirty="0">
                <a:solidFill>
                  <a:srgbClr val="0070C0"/>
                </a:solidFill>
              </a:rPr>
              <a:t>office where you may not be required</a:t>
            </a:r>
          </a:p>
          <a:p>
            <a:r>
              <a:rPr lang="en-US" sz="3600" dirty="0">
                <a:solidFill>
                  <a:srgbClr val="0070C0"/>
                </a:solidFill>
              </a:rPr>
              <a:t>Pregnant and aged should work from home</a:t>
            </a:r>
          </a:p>
          <a:p>
            <a:r>
              <a:rPr lang="en-US" sz="3600" dirty="0">
                <a:solidFill>
                  <a:srgbClr val="0070C0"/>
                </a:solidFill>
              </a:rPr>
              <a:t>Personal health </a:t>
            </a:r>
            <a:r>
              <a:rPr lang="en-US" sz="3600" dirty="0" smtClean="0">
                <a:solidFill>
                  <a:srgbClr val="0070C0"/>
                </a:solidFill>
              </a:rPr>
              <a:t>Norms </a:t>
            </a:r>
            <a:r>
              <a:rPr lang="en-US" sz="3600" dirty="0">
                <a:solidFill>
                  <a:srgbClr val="0070C0"/>
                </a:solidFill>
              </a:rPr>
              <a:t>will depend on the overall situation of the pandemic in your area of </a:t>
            </a:r>
            <a:r>
              <a:rPr lang="en-US" sz="3600" dirty="0" smtClean="0">
                <a:solidFill>
                  <a:srgbClr val="0070C0"/>
                </a:solidFill>
              </a:rPr>
              <a:t>work and as per Directions of the Govt. &amp; Competent Authorities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423952563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1755" y="161925"/>
            <a:ext cx="10515600" cy="1325563"/>
          </a:xfrm>
          <a:ln w="57150">
            <a:solidFill>
              <a:srgbClr val="7030A0"/>
            </a:solidFill>
          </a:ln>
        </p:spPr>
        <p:txBody>
          <a:bodyPr>
            <a:normAutofit/>
          </a:bodyPr>
          <a:lstStyle/>
          <a:p>
            <a:r>
              <a:rPr lang="en-US" sz="4000" b="1" dirty="0" smtClean="0">
                <a:solidFill>
                  <a:srgbClr val="002060"/>
                </a:solidFill>
              </a:rPr>
              <a:t>For TV Journalists- </a:t>
            </a:r>
            <a:br>
              <a:rPr lang="en-US" sz="4000" b="1" dirty="0" smtClean="0">
                <a:solidFill>
                  <a:srgbClr val="002060"/>
                </a:solidFill>
              </a:rPr>
            </a:br>
            <a:r>
              <a:rPr lang="en-US" sz="4000" b="1" dirty="0" smtClean="0">
                <a:solidFill>
                  <a:srgbClr val="002060"/>
                </a:solidFill>
              </a:rPr>
              <a:t>Microphone is a medium of contamination</a:t>
            </a:r>
            <a:endParaRPr lang="en-US" sz="4000" b="1" dirty="0">
              <a:solidFill>
                <a:srgbClr val="002060"/>
              </a:solidFill>
            </a:endParaRPr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6756" y="2644246"/>
            <a:ext cx="5620998" cy="383557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Text Placeholder 5"/>
          <p:cNvSpPr>
            <a:spLocks noGrp="1"/>
          </p:cNvSpPr>
          <p:nvPr>
            <p:ph type="body" sz="quarter" idx="4294967295"/>
          </p:nvPr>
        </p:nvSpPr>
        <p:spPr>
          <a:xfrm>
            <a:off x="146756" y="1727201"/>
            <a:ext cx="11853333" cy="677332"/>
          </a:xfrm>
          <a:ln w="57150">
            <a:solidFill>
              <a:srgbClr val="7030A0"/>
            </a:solidFill>
          </a:ln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3600" dirty="0" smtClean="0">
                <a:solidFill>
                  <a:srgbClr val="0070C0"/>
                </a:solidFill>
              </a:rPr>
              <a:t>Keep More Distance between Interviewer &amp; Interviewee</a:t>
            </a:r>
            <a:endParaRPr lang="en-US" sz="3600" dirty="0">
              <a:solidFill>
                <a:srgbClr val="0070C0"/>
              </a:solidFill>
            </a:endParaRPr>
          </a:p>
        </p:txBody>
      </p:sp>
      <p:sp>
        <p:nvSpPr>
          <p:cNvPr id="9" name="Left-Right Arrow 8"/>
          <p:cNvSpPr/>
          <p:nvPr/>
        </p:nvSpPr>
        <p:spPr>
          <a:xfrm>
            <a:off x="3209083" y="5089985"/>
            <a:ext cx="1433689" cy="541867"/>
          </a:xfrm>
          <a:prstGeom prst="leftRightArrow">
            <a:avLst/>
          </a:prstGeom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02732" y="2644246"/>
            <a:ext cx="2467274" cy="208502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096001" y="5089985"/>
            <a:ext cx="5802922" cy="1569660"/>
          </a:xfrm>
          <a:prstGeom prst="rect">
            <a:avLst/>
          </a:prstGeom>
          <a:noFill/>
          <a:ln w="57150"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b="1" dirty="0" smtClean="0"/>
              <a:t>Give </a:t>
            </a:r>
            <a:r>
              <a:rPr lang="en-US" sz="3200" b="1" dirty="0" smtClean="0">
                <a:solidFill>
                  <a:srgbClr val="FF0000"/>
                </a:solidFill>
              </a:rPr>
              <a:t>Tabletop Microphone </a:t>
            </a:r>
            <a:r>
              <a:rPr lang="en-US" sz="3200" b="1" dirty="0" smtClean="0"/>
              <a:t>to Interviewee to increase your </a:t>
            </a:r>
          </a:p>
          <a:p>
            <a:r>
              <a:rPr lang="en-US" sz="3200" b="1" dirty="0"/>
              <a:t>P</a:t>
            </a:r>
            <a:r>
              <a:rPr lang="en-US" sz="3200" b="1" dirty="0" smtClean="0"/>
              <a:t>ersonal </a:t>
            </a:r>
            <a:r>
              <a:rPr lang="en-US" sz="3200" b="1" dirty="0"/>
              <a:t>S</a:t>
            </a:r>
            <a:r>
              <a:rPr lang="en-US" sz="3200" b="1" dirty="0" smtClean="0"/>
              <a:t>pace</a:t>
            </a:r>
            <a:endParaRPr lang="en-US" sz="3200" b="1" dirty="0"/>
          </a:p>
        </p:txBody>
      </p:sp>
      <p:sp>
        <p:nvSpPr>
          <p:cNvPr id="13" name="Up Arrow 12"/>
          <p:cNvSpPr/>
          <p:nvPr/>
        </p:nvSpPr>
        <p:spPr>
          <a:xfrm>
            <a:off x="9378462" y="4681763"/>
            <a:ext cx="515814" cy="574431"/>
          </a:xfrm>
          <a:prstGeom prst="upArrow">
            <a:avLst/>
          </a:prstGeom>
          <a:solidFill>
            <a:schemeClr val="accent1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Arrow Connector 14"/>
          <p:cNvCxnSpPr/>
          <p:nvPr/>
        </p:nvCxnSpPr>
        <p:spPr>
          <a:xfrm>
            <a:off x="4520605" y="5545015"/>
            <a:ext cx="1575396" cy="762000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28011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16919"/>
          </a:xfrm>
          <a:ln w="57150">
            <a:solidFill>
              <a:srgbClr val="7030A0"/>
            </a:solidFill>
          </a:ln>
        </p:spPr>
        <p:txBody>
          <a:bodyPr/>
          <a:lstStyle/>
          <a:p>
            <a:r>
              <a:rPr lang="en-US" dirty="0" smtClean="0">
                <a:solidFill>
                  <a:srgbClr val="002060"/>
                </a:solidFill>
              </a:rPr>
              <a:t>Clean Head Basket and Wind Shield of the Microphone intensively and all Equipment</a:t>
            </a:r>
            <a:endParaRPr lang="en-US" dirty="0">
              <a:solidFill>
                <a:srgbClr val="002060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7864308">
            <a:off x="647417" y="2336050"/>
            <a:ext cx="2298013" cy="163272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cxnSp>
        <p:nvCxnSpPr>
          <p:cNvPr id="14" name="Straight Connector 13"/>
          <p:cNvCxnSpPr/>
          <p:nvPr/>
        </p:nvCxnSpPr>
        <p:spPr>
          <a:xfrm>
            <a:off x="1697932" y="2156178"/>
            <a:ext cx="1209075" cy="2033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H="1">
            <a:off x="2884311" y="2176512"/>
            <a:ext cx="22696" cy="111609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1697932" y="2166345"/>
            <a:ext cx="0" cy="112626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1697932" y="3292606"/>
            <a:ext cx="118637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/>
          <p:cNvSpPr txBox="1"/>
          <p:nvPr/>
        </p:nvSpPr>
        <p:spPr>
          <a:xfrm>
            <a:off x="3166772" y="2176512"/>
            <a:ext cx="5731043" cy="1754326"/>
          </a:xfrm>
          <a:prstGeom prst="rect">
            <a:avLst/>
          </a:prstGeom>
          <a:noFill/>
          <a:ln w="57150"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0070C0"/>
                </a:solidFill>
              </a:rPr>
              <a:t>Head basket of Microphone</a:t>
            </a:r>
          </a:p>
          <a:p>
            <a:r>
              <a:rPr lang="en-US" sz="3600" b="1" dirty="0" smtClean="0">
                <a:solidFill>
                  <a:srgbClr val="0070C0"/>
                </a:solidFill>
              </a:rPr>
              <a:t>Detach it, Clean it properly</a:t>
            </a:r>
          </a:p>
          <a:p>
            <a:r>
              <a:rPr lang="en-US" sz="3600" b="1" dirty="0" smtClean="0">
                <a:solidFill>
                  <a:srgbClr val="0070C0"/>
                </a:solidFill>
              </a:rPr>
              <a:t>Clean/change inside sponge </a:t>
            </a:r>
            <a:endParaRPr lang="en-US" sz="3600" b="1" dirty="0">
              <a:solidFill>
                <a:srgbClr val="0070C0"/>
              </a:solidFill>
            </a:endParaRPr>
          </a:p>
        </p:txBody>
      </p:sp>
      <p:pic>
        <p:nvPicPr>
          <p:cNvPr id="40" name="Picture 3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73662" y="1900027"/>
            <a:ext cx="2813538" cy="20308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cxnSp>
        <p:nvCxnSpPr>
          <p:cNvPr id="42" name="Straight Arrow Connector 41"/>
          <p:cNvCxnSpPr/>
          <p:nvPr/>
        </p:nvCxnSpPr>
        <p:spPr>
          <a:xfrm flipV="1">
            <a:off x="8581292" y="3172178"/>
            <a:ext cx="2346352" cy="473702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Right Arrow 43"/>
          <p:cNvSpPr/>
          <p:nvPr/>
        </p:nvSpPr>
        <p:spPr>
          <a:xfrm>
            <a:off x="8551985" y="2444706"/>
            <a:ext cx="867508" cy="328246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ight Arrow 44"/>
          <p:cNvSpPr/>
          <p:nvPr/>
        </p:nvSpPr>
        <p:spPr>
          <a:xfrm>
            <a:off x="2775656" y="2366000"/>
            <a:ext cx="499772" cy="328246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6075" y="4622782"/>
            <a:ext cx="2390775" cy="19145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8" name="TextBox 47"/>
          <p:cNvSpPr txBox="1"/>
          <p:nvPr/>
        </p:nvSpPr>
        <p:spPr>
          <a:xfrm>
            <a:off x="3166772" y="4622782"/>
            <a:ext cx="5637259" cy="2062103"/>
          </a:xfrm>
          <a:prstGeom prst="rect">
            <a:avLst/>
          </a:prstGeom>
          <a:noFill/>
          <a:ln w="57150"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b="1" dirty="0" smtClean="0"/>
              <a:t>Also clean </a:t>
            </a:r>
          </a:p>
          <a:p>
            <a:r>
              <a:rPr lang="en-US" sz="3200" b="1" dirty="0" smtClean="0">
                <a:solidFill>
                  <a:srgbClr val="FF0000"/>
                </a:solidFill>
              </a:rPr>
              <a:t>Body of the Microphone </a:t>
            </a:r>
          </a:p>
          <a:p>
            <a:r>
              <a:rPr lang="en-US" sz="3200" b="1" dirty="0" smtClean="0"/>
              <a:t>by using cleaner or Alcohol based cleaning solution</a:t>
            </a:r>
            <a:endParaRPr lang="en-US" sz="3200" b="1" dirty="0"/>
          </a:p>
        </p:txBody>
      </p:sp>
      <p:cxnSp>
        <p:nvCxnSpPr>
          <p:cNvPr id="50" name="Straight Arrow Connector 49"/>
          <p:cNvCxnSpPr/>
          <p:nvPr/>
        </p:nvCxnSpPr>
        <p:spPr>
          <a:xfrm flipV="1">
            <a:off x="1922585" y="5429130"/>
            <a:ext cx="1352843" cy="150914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1" name="Picture 6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73662" y="4199033"/>
            <a:ext cx="2917214" cy="110331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206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2" name="TextBox 61"/>
          <p:cNvSpPr txBox="1"/>
          <p:nvPr/>
        </p:nvSpPr>
        <p:spPr>
          <a:xfrm>
            <a:off x="9073662" y="5504587"/>
            <a:ext cx="2917214" cy="1200329"/>
          </a:xfrm>
          <a:prstGeom prst="rect">
            <a:avLst/>
          </a:prstGeom>
          <a:noFill/>
          <a:ln w="57150"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Avoid Lavalier (Lapel) Microphone to avoid </a:t>
            </a:r>
          </a:p>
          <a:p>
            <a:r>
              <a:rPr lang="en-US" sz="2400" b="1" dirty="0" smtClean="0"/>
              <a:t>Body contact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352726915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3354" y="235439"/>
            <a:ext cx="8038646" cy="1663699"/>
          </a:xfrm>
          <a:ln w="57150">
            <a:solidFill>
              <a:srgbClr val="7030A0"/>
            </a:solidFill>
          </a:ln>
        </p:spPr>
        <p:txBody>
          <a:bodyPr/>
          <a:lstStyle/>
          <a:p>
            <a:r>
              <a:rPr lang="en-US" dirty="0" smtClean="0">
                <a:solidFill>
                  <a:srgbClr val="002060"/>
                </a:solidFill>
              </a:rPr>
              <a:t>Clean Camera &amp; Other Accessories </a:t>
            </a:r>
            <a:br>
              <a:rPr lang="en-US" dirty="0" smtClean="0">
                <a:solidFill>
                  <a:srgbClr val="002060"/>
                </a:solidFill>
              </a:rPr>
            </a:br>
            <a:r>
              <a:rPr lang="en-US" dirty="0" smtClean="0">
                <a:solidFill>
                  <a:srgbClr val="002060"/>
                </a:solidFill>
              </a:rPr>
              <a:t>after returning from Coverage</a:t>
            </a:r>
            <a:endParaRPr lang="en-US" dirty="0">
              <a:solidFill>
                <a:srgbClr val="002060"/>
              </a:solidFill>
            </a:endParaRP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3354" y="2164744"/>
            <a:ext cx="5609493" cy="436501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5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38845" y="2164744"/>
            <a:ext cx="2397368" cy="239736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5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60123" y="2164745"/>
            <a:ext cx="3071446" cy="436501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95491" y="236676"/>
            <a:ext cx="3324923" cy="166246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F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2" name="Rectangle 11"/>
          <p:cNvSpPr/>
          <p:nvPr/>
        </p:nvSpPr>
        <p:spPr>
          <a:xfrm>
            <a:off x="9638845" y="4827718"/>
            <a:ext cx="2397368" cy="1569660"/>
          </a:xfrm>
          <a:prstGeom prst="rect">
            <a:avLst/>
          </a:prstGeom>
          <a:ln w="57150">
            <a:solidFill>
              <a:srgbClr val="7030A0"/>
            </a:solidFill>
          </a:ln>
        </p:spPr>
        <p:txBody>
          <a:bodyPr wrap="square">
            <a:spAutoFit/>
          </a:bodyPr>
          <a:lstStyle/>
          <a:p>
            <a:r>
              <a:rPr lang="en-US" sz="2400" b="1" dirty="0"/>
              <a:t>Clean by using cleaner or Alcohol based cleaning solution</a:t>
            </a:r>
          </a:p>
        </p:txBody>
      </p:sp>
    </p:spTree>
    <p:extLst>
      <p:ext uri="{BB962C8B-B14F-4D97-AF65-F5344CB8AC3E}">
        <p14:creationId xmlns:p14="http://schemas.microsoft.com/office/powerpoint/2010/main" val="3931398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7378" y="112888"/>
            <a:ext cx="8195733" cy="2472268"/>
          </a:xfrm>
          <a:ln w="57150">
            <a:solidFill>
              <a:srgbClr val="7030A0"/>
            </a:solidFill>
          </a:ln>
        </p:spPr>
        <p:txBody>
          <a:bodyPr>
            <a:noAutofit/>
          </a:bodyPr>
          <a:lstStyle/>
          <a:p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580824" y="3244334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327378" y="2669107"/>
            <a:ext cx="11729154" cy="400110"/>
          </a:xfrm>
          <a:prstGeom prst="rect">
            <a:avLst/>
          </a:prstGeom>
          <a:ln w="38100">
            <a:solidFill>
              <a:srgbClr val="7030A0"/>
            </a:solidFill>
          </a:ln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endParaRPr lang="en-US" sz="2000" dirty="0" smtClean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200774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14489" y="112889"/>
            <a:ext cx="11808177" cy="1027289"/>
          </a:xfrm>
          <a:ln w="57150">
            <a:solidFill>
              <a:srgbClr val="7030A0"/>
            </a:solidFill>
          </a:ln>
        </p:spPr>
        <p:txBody>
          <a:bodyPr>
            <a:normAutofit/>
          </a:bodyPr>
          <a:lstStyle/>
          <a:p>
            <a:r>
              <a:rPr lang="en-US" sz="4800" b="1" dirty="0">
                <a:solidFill>
                  <a:srgbClr val="002060"/>
                </a:solidFill>
              </a:rPr>
              <a:t>Cleaning your Mobile </a:t>
            </a:r>
            <a:r>
              <a:rPr lang="en-US" sz="4800" b="1" dirty="0" smtClean="0">
                <a:solidFill>
                  <a:srgbClr val="002060"/>
                </a:solidFill>
              </a:rPr>
              <a:t>Phone – especially now</a:t>
            </a:r>
            <a:endParaRPr lang="en-US" sz="4800" b="1" dirty="0">
              <a:solidFill>
                <a:srgbClr val="00206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14489" y="1377244"/>
            <a:ext cx="6558844" cy="5305777"/>
          </a:xfrm>
          <a:ln w="57150">
            <a:solidFill>
              <a:srgbClr val="7030A0"/>
            </a:solidFill>
          </a:ln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5400" dirty="0" smtClean="0"/>
              <a:t>Cell </a:t>
            </a:r>
            <a:r>
              <a:rPr lang="en-US" sz="5400" dirty="0"/>
              <a:t>Phone is an integral part of everybody’s life, </a:t>
            </a:r>
            <a:br>
              <a:rPr lang="en-US" sz="5400" dirty="0"/>
            </a:br>
            <a:r>
              <a:rPr lang="en-US" sz="5400" dirty="0"/>
              <a:t>more so to the Working Journalists. </a:t>
            </a:r>
            <a:br>
              <a:rPr lang="en-US" sz="5400" dirty="0"/>
            </a:br>
            <a:r>
              <a:rPr lang="en-US" sz="5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Keep coronavirus off your phone. </a:t>
            </a:r>
            <a:endParaRPr lang="en-US" sz="5400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7080357" y="1286933"/>
            <a:ext cx="4942309" cy="5396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26406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293511" y="90311"/>
            <a:ext cx="11571111" cy="1230489"/>
          </a:xfrm>
        </p:spPr>
        <p:txBody>
          <a:bodyPr/>
          <a:lstStyle/>
          <a:p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to effectively disinfect &amp; clean Cell </a:t>
            </a:r>
            <a:r>
              <a:rPr lang="en-US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293511" y="1207910"/>
            <a:ext cx="11729156" cy="5497689"/>
          </a:xfrm>
        </p:spPr>
        <p:txBody>
          <a:bodyPr>
            <a:normAutofit lnSpcReduction="10000"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/>
              <a:t>Y</a:t>
            </a:r>
            <a:r>
              <a:rPr lang="en-US" dirty="0" smtClean="0"/>
              <a:t>ou </a:t>
            </a:r>
            <a:r>
              <a:rPr lang="en-US" dirty="0"/>
              <a:t>handle </a:t>
            </a:r>
            <a:r>
              <a:rPr lang="en-US" dirty="0" smtClean="0"/>
              <a:t>it constantly </a:t>
            </a:r>
            <a:r>
              <a:rPr lang="en-US" dirty="0"/>
              <a:t>and often press to the side of your face, </a:t>
            </a:r>
            <a:r>
              <a:rPr lang="en-US" dirty="0" smtClean="0"/>
              <a:t>so </a:t>
            </a:r>
            <a:r>
              <a:rPr lang="en-US" dirty="0"/>
              <a:t>any bacteria, virus or other germ </a:t>
            </a:r>
            <a:r>
              <a:rPr lang="en-US" dirty="0" smtClean="0"/>
              <a:t>comes to your </a:t>
            </a:r>
            <a:r>
              <a:rPr lang="en-US" dirty="0"/>
              <a:t>phone </a:t>
            </a:r>
            <a:r>
              <a:rPr lang="en-US" dirty="0" smtClean="0"/>
              <a:t>which could </a:t>
            </a:r>
            <a:r>
              <a:rPr lang="en-US" dirty="0"/>
              <a:t>easily </a:t>
            </a:r>
            <a:r>
              <a:rPr lang="en-US" dirty="0" smtClean="0"/>
              <a:t>be transferred </a:t>
            </a:r>
            <a:r>
              <a:rPr lang="en-US" dirty="0"/>
              <a:t>to you.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/>
              <a:t>Disinfectant wipes are safe to use on phone </a:t>
            </a:r>
            <a:r>
              <a:rPr lang="en-US" dirty="0" smtClean="0"/>
              <a:t>screens with </a:t>
            </a:r>
            <a:r>
              <a:rPr lang="en-US" dirty="0"/>
              <a:t>70% isopropyl alcohol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 smtClean="0"/>
              <a:t>Spray </a:t>
            </a:r>
            <a:r>
              <a:rPr lang="en-US" dirty="0"/>
              <a:t>a nonabrasive or alcohol-based (70% isopropyl) disinfectant directly on a soft lint-free cloth and wipe down your device while it is powered down and unplugged.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b="1" dirty="0">
                <a:solidFill>
                  <a:srgbClr val="7030A0"/>
                </a:solidFill>
              </a:rPr>
              <a:t>Using paper towels are far too abrasive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/>
              <a:t>The safest and most effective way to clean your screen is with a microfiber cloth.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/>
              <a:t>The best solution for removing sand and lint is Scotch tape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/>
              <a:t>For the smaller speaker holes, use a toothpick or try to vacuum the </a:t>
            </a:r>
            <a:r>
              <a:rPr lang="en-US" dirty="0" smtClean="0"/>
              <a:t>debris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525147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5421" y="90311"/>
            <a:ext cx="11469511" cy="1049867"/>
          </a:xfrm>
          <a:ln w="38100">
            <a:solidFill>
              <a:srgbClr val="7030A0"/>
            </a:solidFill>
          </a:ln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002060"/>
                </a:solidFill>
              </a:rPr>
              <a:t>8 </a:t>
            </a:r>
            <a:r>
              <a:rPr lang="en-US" b="1" dirty="0" smtClean="0">
                <a:solidFill>
                  <a:srgbClr val="002060"/>
                </a:solidFill>
              </a:rPr>
              <a:t>Things </a:t>
            </a:r>
            <a:r>
              <a:rPr lang="en-US" b="1" dirty="0">
                <a:solidFill>
                  <a:srgbClr val="002060"/>
                </a:solidFill>
              </a:rPr>
              <a:t>you should never use to clean </a:t>
            </a:r>
            <a:r>
              <a:rPr lang="en-US" b="1" dirty="0" smtClean="0">
                <a:solidFill>
                  <a:srgbClr val="002060"/>
                </a:solidFill>
              </a:rPr>
              <a:t>Cell </a:t>
            </a:r>
            <a:r>
              <a:rPr lang="en-US" b="1" dirty="0" err="1" smtClean="0">
                <a:solidFill>
                  <a:srgbClr val="002060"/>
                </a:solidFill>
              </a:rPr>
              <a:t>Ph</a:t>
            </a:r>
            <a:endParaRPr lang="en-US" b="1" dirty="0">
              <a:solidFill>
                <a:srgbClr val="00206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70933" y="1422400"/>
            <a:ext cx="5748867" cy="5159022"/>
          </a:xfrm>
          <a:ln w="38100">
            <a:solidFill>
              <a:srgbClr val="7030A0"/>
            </a:solidFill>
          </a:ln>
        </p:spPr>
        <p:txBody>
          <a:bodyPr>
            <a:normAutofit lnSpcReduction="10000"/>
          </a:bodyPr>
          <a:lstStyle/>
          <a:p>
            <a:r>
              <a:rPr lang="en-US" sz="3900" dirty="0"/>
              <a:t>Window cleaner; </a:t>
            </a:r>
            <a:endParaRPr lang="en-US" sz="3900" dirty="0" smtClean="0"/>
          </a:p>
          <a:p>
            <a:r>
              <a:rPr lang="en-US" sz="3900" dirty="0" smtClean="0"/>
              <a:t>Kitchen </a:t>
            </a:r>
            <a:r>
              <a:rPr lang="en-US" sz="3900" dirty="0"/>
              <a:t>cleaners; </a:t>
            </a:r>
            <a:endParaRPr lang="en-US" sz="3900" dirty="0" smtClean="0"/>
          </a:p>
          <a:p>
            <a:r>
              <a:rPr lang="en-US" sz="3900" dirty="0" smtClean="0"/>
              <a:t>Paper </a:t>
            </a:r>
            <a:r>
              <a:rPr lang="en-US" sz="3900" dirty="0"/>
              <a:t>towels; </a:t>
            </a:r>
            <a:endParaRPr lang="en-US" sz="3900" dirty="0" smtClean="0"/>
          </a:p>
          <a:p>
            <a:r>
              <a:rPr lang="en-US" sz="3900" dirty="0" smtClean="0"/>
              <a:t>Rubbing </a:t>
            </a:r>
            <a:r>
              <a:rPr lang="en-US" sz="3900" dirty="0"/>
              <a:t>alcohol; </a:t>
            </a:r>
            <a:endParaRPr lang="en-US" sz="3900" dirty="0" smtClean="0"/>
          </a:p>
          <a:p>
            <a:r>
              <a:rPr lang="en-US" sz="3900" dirty="0" smtClean="0"/>
              <a:t>Makeup </a:t>
            </a:r>
            <a:r>
              <a:rPr lang="en-US" sz="3900" dirty="0"/>
              <a:t>remover; </a:t>
            </a:r>
            <a:endParaRPr lang="en-US" sz="3900" dirty="0" smtClean="0"/>
          </a:p>
          <a:p>
            <a:r>
              <a:rPr lang="en-US" sz="3900" dirty="0" smtClean="0"/>
              <a:t>Compressed </a:t>
            </a:r>
            <a:r>
              <a:rPr lang="en-US" sz="3900" dirty="0"/>
              <a:t>air; </a:t>
            </a:r>
            <a:endParaRPr lang="en-US" sz="3900" dirty="0" smtClean="0"/>
          </a:p>
          <a:p>
            <a:r>
              <a:rPr lang="en-US" sz="3900" dirty="0" smtClean="0"/>
              <a:t>Dish </a:t>
            </a:r>
            <a:r>
              <a:rPr lang="en-US" sz="3900" dirty="0"/>
              <a:t>soap and hand soap; </a:t>
            </a:r>
            <a:endParaRPr lang="en-US" sz="3900" dirty="0" smtClean="0"/>
          </a:p>
          <a:p>
            <a:r>
              <a:rPr lang="en-US" sz="3900" dirty="0" smtClean="0"/>
              <a:t>Vinegar</a:t>
            </a:r>
            <a:endParaRPr lang="en-US" sz="39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307666" y="1422400"/>
            <a:ext cx="5455355" cy="2201333"/>
          </a:xfrm>
          <a:prstGeom prst="rect">
            <a:avLst/>
          </a:prstGeom>
          <a:ln w="57150">
            <a:solidFill>
              <a:srgbClr val="FFFF00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7666" y="3928533"/>
            <a:ext cx="5455355" cy="2652889"/>
          </a:xfrm>
          <a:prstGeom prst="rect">
            <a:avLst/>
          </a:prstGeom>
          <a:ln w="57150">
            <a:solidFill>
              <a:srgbClr val="FFFF00"/>
            </a:solidFill>
          </a:ln>
        </p:spPr>
      </p:pic>
    </p:spTree>
    <p:extLst>
      <p:ext uri="{BB962C8B-B14F-4D97-AF65-F5344CB8AC3E}">
        <p14:creationId xmlns:p14="http://schemas.microsoft.com/office/powerpoint/2010/main" val="42520451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335" y="140043"/>
            <a:ext cx="10515600" cy="225717"/>
          </a:xfrm>
        </p:spPr>
        <p:txBody>
          <a:bodyPr>
            <a:normAutofit fontScale="90000"/>
          </a:bodyPr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8045" y="1151467"/>
            <a:ext cx="6355644" cy="5113866"/>
          </a:xfrm>
          <a:ln w="76200">
            <a:solidFill>
              <a:schemeClr val="accent1">
                <a:lumMod val="75000"/>
              </a:schemeClr>
            </a:solidFill>
          </a:ln>
        </p:spPr>
        <p:txBody>
          <a:bodyPr>
            <a:noAutofit/>
          </a:bodyPr>
          <a:lstStyle/>
          <a:p>
            <a:pPr marL="0" indent="0" algn="r">
              <a:buNone/>
            </a:pPr>
            <a:r>
              <a:rPr lang="en-US" sz="5400" b="1" dirty="0" smtClean="0">
                <a:solidFill>
                  <a:srgbClr val="FF0000"/>
                </a:solidFill>
              </a:rPr>
              <a:t>Your goal should be </a:t>
            </a:r>
          </a:p>
          <a:p>
            <a:pPr marL="0" indent="0" algn="r">
              <a:buNone/>
            </a:pPr>
            <a:r>
              <a:rPr lang="en-US" sz="5400" b="1" dirty="0" smtClean="0">
                <a:solidFill>
                  <a:srgbClr val="FF0000"/>
                </a:solidFill>
              </a:rPr>
              <a:t>to cover News, </a:t>
            </a:r>
          </a:p>
          <a:p>
            <a:pPr marL="0" indent="0" algn="r">
              <a:buNone/>
            </a:pPr>
            <a:r>
              <a:rPr lang="en-US" sz="5400" b="1" dirty="0" smtClean="0">
                <a:solidFill>
                  <a:srgbClr val="FF0000"/>
                </a:solidFill>
              </a:rPr>
              <a:t>not to be News</a:t>
            </a:r>
          </a:p>
          <a:p>
            <a:pPr marL="0" indent="0" algn="r">
              <a:buNone/>
            </a:pPr>
            <a:r>
              <a:rPr lang="en-US" sz="5400" b="1" dirty="0">
                <a:solidFill>
                  <a:srgbClr val="FF0000"/>
                </a:solidFill>
              </a:rPr>
              <a:t>and </a:t>
            </a:r>
            <a:r>
              <a:rPr lang="en-US" sz="5400" b="1" dirty="0" smtClean="0">
                <a:solidFill>
                  <a:srgbClr val="FF0000"/>
                </a:solidFill>
              </a:rPr>
              <a:t>in this case </a:t>
            </a:r>
          </a:p>
          <a:p>
            <a:pPr marL="0" indent="0" algn="r">
              <a:buNone/>
            </a:pPr>
            <a:r>
              <a:rPr lang="en-US" sz="5400" b="1" dirty="0" smtClean="0">
                <a:solidFill>
                  <a:srgbClr val="FF0000"/>
                </a:solidFill>
              </a:rPr>
              <a:t>you shouldn’t spread the dreaded Virus</a:t>
            </a:r>
            <a:endParaRPr lang="en-US" sz="2000" b="1" dirty="0">
              <a:solidFill>
                <a:srgbClr val="FF0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74934" y="1151467"/>
            <a:ext cx="5000978" cy="511386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593837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9888" y="398991"/>
            <a:ext cx="6262512" cy="1768476"/>
          </a:xfrm>
          <a:ln w="57150">
            <a:solidFill>
              <a:srgbClr val="7030A0"/>
            </a:solidFill>
          </a:ln>
        </p:spPr>
        <p:txBody>
          <a:bodyPr>
            <a:noAutofit/>
          </a:bodyPr>
          <a:lstStyle/>
          <a:p>
            <a:r>
              <a:rPr lang="en-US" sz="5400" b="1" dirty="0" smtClean="0">
                <a:solidFill>
                  <a:srgbClr val="0070C0"/>
                </a:solidFill>
              </a:rPr>
              <a:t>Stay Well, Keep Well,</a:t>
            </a:r>
            <a:br>
              <a:rPr lang="en-US" sz="5400" b="1" dirty="0" smtClean="0">
                <a:solidFill>
                  <a:srgbClr val="0070C0"/>
                </a:solidFill>
              </a:rPr>
            </a:br>
            <a:r>
              <a:rPr lang="en-US" sz="5400" b="1" dirty="0" smtClean="0">
                <a:solidFill>
                  <a:srgbClr val="0070C0"/>
                </a:solidFill>
              </a:rPr>
              <a:t>even covering Corona</a:t>
            </a:r>
            <a:endParaRPr lang="en-US" sz="5400" b="1" dirty="0">
              <a:solidFill>
                <a:srgbClr val="0070C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37778" y="398991"/>
            <a:ext cx="3905955" cy="224260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94312" y="2984587"/>
            <a:ext cx="5260621" cy="345007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239888" y="2415822"/>
            <a:ext cx="6262512" cy="401884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99416521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9033" y="598311"/>
            <a:ext cx="9355667" cy="3431821"/>
          </a:xfrm>
          <a:ln w="76200">
            <a:solidFill>
              <a:srgbClr val="7030A0"/>
            </a:solidFill>
          </a:ln>
        </p:spPr>
        <p:txBody>
          <a:bodyPr>
            <a:normAutofit/>
          </a:bodyPr>
          <a:lstStyle/>
          <a:p>
            <a:r>
              <a:rPr lang="en-US" sz="4000" b="1" dirty="0" smtClean="0">
                <a:solidFill>
                  <a:srgbClr val="002060"/>
                </a:solidFill>
              </a:rPr>
              <a:t>Acknowledgements:</a:t>
            </a:r>
            <a:r>
              <a:rPr lang="en-US" sz="4000" dirty="0" smtClean="0"/>
              <a:t/>
            </a:r>
            <a:br>
              <a:rPr lang="en-US" sz="4000" dirty="0" smtClean="0"/>
            </a:br>
            <a:r>
              <a:rPr lang="en-US" sz="4000" dirty="0" smtClean="0">
                <a:solidFill>
                  <a:srgbClr val="0070C0"/>
                </a:solidFill>
              </a:rPr>
              <a:t>Committee for Protection of Journalists (CPJ)</a:t>
            </a:r>
            <a:br>
              <a:rPr lang="en-US" sz="4000" dirty="0" smtClean="0">
                <a:solidFill>
                  <a:srgbClr val="0070C0"/>
                </a:solidFill>
              </a:rPr>
            </a:br>
            <a:r>
              <a:rPr lang="en-US" sz="4000" dirty="0" smtClean="0">
                <a:solidFill>
                  <a:srgbClr val="0070C0"/>
                </a:solidFill>
              </a:rPr>
              <a:t>Newslaundry.com</a:t>
            </a:r>
            <a:br>
              <a:rPr lang="en-US" sz="4000" dirty="0" smtClean="0">
                <a:solidFill>
                  <a:srgbClr val="0070C0"/>
                </a:solidFill>
              </a:rPr>
            </a:br>
            <a:r>
              <a:rPr lang="en-US" sz="4000" dirty="0" smtClean="0">
                <a:solidFill>
                  <a:srgbClr val="0070C0"/>
                </a:solidFill>
              </a:rPr>
              <a:t>Transom.org</a:t>
            </a:r>
            <a:br>
              <a:rPr lang="en-US" sz="4000" dirty="0" smtClean="0">
                <a:solidFill>
                  <a:srgbClr val="0070C0"/>
                </a:solidFill>
              </a:rPr>
            </a:br>
            <a:r>
              <a:rPr lang="en-US" sz="4000" dirty="0" smtClean="0">
                <a:solidFill>
                  <a:srgbClr val="0070C0"/>
                </a:solidFill>
              </a:rPr>
              <a:t>cent.com </a:t>
            </a:r>
            <a:endParaRPr lang="en-US" sz="4000" dirty="0">
              <a:solidFill>
                <a:srgbClr val="0070C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97955" y="4572000"/>
            <a:ext cx="5717822" cy="1298221"/>
          </a:xfrm>
          <a:ln w="76200">
            <a:solidFill>
              <a:srgbClr val="7030A0"/>
            </a:solidFill>
          </a:ln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endParaRPr lang="en-US" dirty="0" smtClean="0"/>
          </a:p>
          <a:p>
            <a:pPr marL="0" indent="0" algn="ctr">
              <a:buNone/>
            </a:pPr>
            <a:r>
              <a:rPr lang="en-US" sz="7100" b="1" dirty="0" smtClean="0">
                <a:solidFill>
                  <a:srgbClr val="0070C0"/>
                </a:solidFill>
                <a:latin typeface="Monotype Corsiva" panose="03010101010201010101" pitchFamily="66" charset="0"/>
              </a:rPr>
              <a:t>Thank You</a:t>
            </a:r>
            <a:endParaRPr lang="en-US" sz="7100" b="1" dirty="0">
              <a:solidFill>
                <a:srgbClr val="0070C0"/>
              </a:solidFill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32712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25974"/>
            <a:ext cx="10515600" cy="253853"/>
          </a:xfrm>
        </p:spPr>
        <p:txBody>
          <a:bodyPr>
            <a:normAutofit fontScale="90000"/>
          </a:bodyPr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65831" y="530577"/>
            <a:ext cx="6276114" cy="5884291"/>
          </a:xfrm>
          <a:ln w="76200">
            <a:solidFill>
              <a:srgbClr val="002060"/>
            </a:solidFill>
          </a:ln>
        </p:spPr>
        <p:txBody>
          <a:bodyPr>
            <a:normAutofit fontScale="92500"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3600" dirty="0" smtClean="0">
                <a:solidFill>
                  <a:srgbClr val="0070C0"/>
                </a:solidFill>
              </a:rPr>
              <a:t>Our Journalists have covered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3600" dirty="0" smtClean="0">
                <a:solidFill>
                  <a:srgbClr val="0070C0"/>
                </a:solidFill>
              </a:rPr>
              <a:t>Bundhs, Riots, Curfew, Terrorism; Public Unrest, Fire, House Collapse,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3600" dirty="0" smtClean="0">
                <a:solidFill>
                  <a:srgbClr val="0070C0"/>
                </a:solidFill>
              </a:rPr>
              <a:t>Natural Calamities like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3600" dirty="0" smtClean="0">
                <a:solidFill>
                  <a:srgbClr val="0070C0"/>
                </a:solidFill>
              </a:rPr>
              <a:t>Earthquake, even Tsunami;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3600" dirty="0" smtClean="0">
                <a:solidFill>
                  <a:srgbClr val="0070C0"/>
                </a:solidFill>
              </a:rPr>
              <a:t>Diseases like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3600" dirty="0" smtClean="0">
                <a:solidFill>
                  <a:srgbClr val="0070C0"/>
                </a:solidFill>
              </a:rPr>
              <a:t>Swine Flue, Dengue, Plague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3600" dirty="0" smtClean="0">
                <a:solidFill>
                  <a:srgbClr val="0070C0"/>
                </a:solidFill>
              </a:rPr>
              <a:t>and many other Crisis Situations</a:t>
            </a:r>
            <a:r>
              <a:rPr lang="en-US" sz="3600" dirty="0" smtClean="0"/>
              <a:t>,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1400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3600" dirty="0" smtClean="0">
                <a:solidFill>
                  <a:srgbClr val="FF0000"/>
                </a:solidFill>
              </a:rPr>
              <a:t>but had no experience of what is happening now with the threat of spread of dreaded Corona Virus.</a:t>
            </a:r>
            <a:endParaRPr lang="en-US" sz="3600" dirty="0">
              <a:solidFill>
                <a:srgbClr val="FF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698" y="1276283"/>
            <a:ext cx="5387927" cy="398827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913762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1637" y="212811"/>
            <a:ext cx="11312323" cy="876653"/>
          </a:xfrm>
          <a:ln w="57150">
            <a:solidFill>
              <a:srgbClr val="7030A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sz="4000" b="1" dirty="0" smtClean="0">
                <a:solidFill>
                  <a:srgbClr val="002060"/>
                </a:solidFill>
              </a:rPr>
              <a:t>Responsible - Journalist, - Individual, - Citizen</a:t>
            </a:r>
            <a:endParaRPr lang="en-US" sz="4000" b="1" dirty="0">
              <a:solidFill>
                <a:srgbClr val="00206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8623" y="3883379"/>
            <a:ext cx="10665177" cy="2754488"/>
          </a:xfrm>
          <a:ln w="57150">
            <a:solidFill>
              <a:srgbClr val="7030A0"/>
            </a:solidFill>
          </a:ln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US" sz="5400" dirty="0">
                <a:solidFill>
                  <a:srgbClr val="0070C0"/>
                </a:solidFill>
              </a:rPr>
              <a:t>Responsibility to one’s own self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5400" dirty="0">
                <a:solidFill>
                  <a:srgbClr val="0070C0"/>
                </a:solidFill>
              </a:rPr>
              <a:t>Responsibility to his/her family and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5400" dirty="0">
                <a:solidFill>
                  <a:srgbClr val="0070C0"/>
                </a:solidFill>
              </a:rPr>
              <a:t>Responsibility to </a:t>
            </a:r>
            <a:r>
              <a:rPr lang="en-US" sz="5400" dirty="0" smtClean="0">
                <a:solidFill>
                  <a:srgbClr val="0070C0"/>
                </a:solidFill>
              </a:rPr>
              <a:t>Society at large</a:t>
            </a:r>
            <a:endParaRPr lang="en-US" sz="5400" dirty="0">
              <a:solidFill>
                <a:srgbClr val="0070C0"/>
              </a:solidFill>
            </a:endParaRPr>
          </a:p>
          <a:p>
            <a:endParaRPr lang="en-US" sz="4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1638" y="1283229"/>
            <a:ext cx="3866143" cy="221262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25861" y="1283229"/>
            <a:ext cx="3762375" cy="221262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92D05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34361" y="1283228"/>
            <a:ext cx="3149600" cy="221262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816397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68813"/>
            <a:ext cx="10515600" cy="1012874"/>
          </a:xfrm>
          <a:ln w="57150">
            <a:solidFill>
              <a:srgbClr val="7030A0"/>
            </a:solidFill>
          </a:ln>
        </p:spPr>
        <p:txBody>
          <a:bodyPr>
            <a:normAutofit/>
          </a:bodyPr>
          <a:lstStyle/>
          <a:p>
            <a:r>
              <a:rPr lang="en-US" sz="5400" b="1" dirty="0" smtClean="0">
                <a:solidFill>
                  <a:srgbClr val="002060"/>
                </a:solidFill>
              </a:rPr>
              <a:t>Responsible Journalism includes </a:t>
            </a:r>
            <a:endParaRPr lang="en-US" sz="5400" b="1" dirty="0">
              <a:solidFill>
                <a:srgbClr val="00206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4489" y="1693333"/>
            <a:ext cx="6733388" cy="4763215"/>
          </a:xfrm>
          <a:ln w="57150">
            <a:solidFill>
              <a:srgbClr val="7030A0"/>
            </a:solidFill>
          </a:ln>
        </p:spPr>
        <p:txBody>
          <a:bodyPr>
            <a:noAutofit/>
          </a:bodyPr>
          <a:lstStyle/>
          <a:p>
            <a:r>
              <a:rPr lang="en-US" sz="3200" dirty="0" smtClean="0">
                <a:solidFill>
                  <a:srgbClr val="0070C0"/>
                </a:solidFill>
              </a:rPr>
              <a:t>A Journalist cannot be </a:t>
            </a:r>
            <a:r>
              <a:rPr lang="en-US" sz="3200" dirty="0" smtClean="0">
                <a:solidFill>
                  <a:srgbClr val="FF0000"/>
                </a:solidFill>
              </a:rPr>
              <a:t>instrumental in spreading</a:t>
            </a:r>
            <a:r>
              <a:rPr lang="en-US" sz="3200" dirty="0" smtClean="0">
                <a:solidFill>
                  <a:srgbClr val="0070C0"/>
                </a:solidFill>
              </a:rPr>
              <a:t> the dreaded disease</a:t>
            </a:r>
          </a:p>
          <a:p>
            <a:r>
              <a:rPr lang="en-US" sz="3200" dirty="0" smtClean="0">
                <a:solidFill>
                  <a:srgbClr val="0070C0"/>
                </a:solidFill>
              </a:rPr>
              <a:t>Journalists are exempted from Lock Down and Media is being considered as Essential. That </a:t>
            </a:r>
            <a:r>
              <a:rPr lang="en-US" sz="3200" dirty="0" smtClean="0">
                <a:solidFill>
                  <a:srgbClr val="0070C0"/>
                </a:solidFill>
              </a:rPr>
              <a:t>means </a:t>
            </a:r>
            <a:r>
              <a:rPr lang="en-US" sz="3200" dirty="0" smtClean="0">
                <a:solidFill>
                  <a:srgbClr val="FF0000"/>
                </a:solidFill>
              </a:rPr>
              <a:t>journos </a:t>
            </a:r>
            <a:r>
              <a:rPr lang="en-US" sz="3200" dirty="0" smtClean="0">
                <a:solidFill>
                  <a:srgbClr val="FF0000"/>
                </a:solidFill>
              </a:rPr>
              <a:t>cannot move </a:t>
            </a:r>
            <a:r>
              <a:rPr lang="en-US" sz="3200" dirty="0" smtClean="0">
                <a:solidFill>
                  <a:srgbClr val="FF0000"/>
                </a:solidFill>
              </a:rPr>
              <a:t>anywhere</a:t>
            </a:r>
            <a:r>
              <a:rPr lang="en-US" sz="3200" dirty="0" smtClean="0">
                <a:solidFill>
                  <a:srgbClr val="0070C0"/>
                </a:solidFill>
              </a:rPr>
              <a:t> and everywhere like a normal situation</a:t>
            </a:r>
          </a:p>
          <a:p>
            <a:r>
              <a:rPr lang="en-US" sz="3200" dirty="0" smtClean="0">
                <a:solidFill>
                  <a:srgbClr val="0070C0"/>
                </a:solidFill>
              </a:rPr>
              <a:t>Media also is required to </a:t>
            </a:r>
            <a:r>
              <a:rPr lang="en-US" sz="3200" dirty="0" smtClean="0">
                <a:solidFill>
                  <a:srgbClr val="FF0000"/>
                </a:solidFill>
              </a:rPr>
              <a:t>scale down </a:t>
            </a:r>
            <a:r>
              <a:rPr lang="en-US" sz="3200" dirty="0" smtClean="0">
                <a:solidFill>
                  <a:srgbClr val="0070C0"/>
                </a:solidFill>
              </a:rPr>
              <a:t>its Human Resources and  their physical movements</a:t>
            </a:r>
            <a:endParaRPr lang="en-US" sz="3200" dirty="0">
              <a:solidFill>
                <a:srgbClr val="0070C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92623" y="1693333"/>
            <a:ext cx="4504266" cy="46736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7030A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711583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3895" y="168813"/>
            <a:ext cx="11451101" cy="1448972"/>
          </a:xfrm>
          <a:ln w="57150">
            <a:solidFill>
              <a:srgbClr val="7030A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sz="4000" b="1" dirty="0" smtClean="0">
                <a:solidFill>
                  <a:srgbClr val="002060"/>
                </a:solidFill>
              </a:rPr>
              <a:t>While Entire Country is under </a:t>
            </a:r>
            <a:r>
              <a:rPr lang="en-US" sz="4000" b="1" dirty="0" smtClean="0">
                <a:solidFill>
                  <a:srgbClr val="FF0000"/>
                </a:solidFill>
              </a:rPr>
              <a:t>Lock Down,</a:t>
            </a:r>
            <a:r>
              <a:rPr lang="en-US" sz="4000" b="1" dirty="0" smtClean="0"/>
              <a:t> </a:t>
            </a:r>
            <a:r>
              <a:rPr lang="en-US" sz="4000" b="1" dirty="0" smtClean="0">
                <a:solidFill>
                  <a:srgbClr val="002060"/>
                </a:solidFill>
              </a:rPr>
              <a:t>we need to understand the importance of </a:t>
            </a:r>
            <a:r>
              <a:rPr lang="en-US" sz="4000" b="1" dirty="0" smtClean="0">
                <a:solidFill>
                  <a:srgbClr val="FF0000"/>
                </a:solidFill>
              </a:rPr>
              <a:t>Social Distancing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3895" y="2067950"/>
            <a:ext cx="11451101" cy="4515729"/>
          </a:xfrm>
          <a:ln w="57150">
            <a:solidFill>
              <a:srgbClr val="7030A0"/>
            </a:solidFill>
          </a:ln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US" sz="3200" dirty="0" smtClean="0">
                <a:solidFill>
                  <a:srgbClr val="0070C0"/>
                </a:solidFill>
              </a:rPr>
              <a:t>The Journalists are to go to the Spot for collecting accurate news, for showing the ground reality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3200" dirty="0" smtClean="0">
                <a:solidFill>
                  <a:srgbClr val="0070C0"/>
                </a:solidFill>
              </a:rPr>
              <a:t>However, good that some have started </a:t>
            </a:r>
            <a:r>
              <a:rPr lang="en-US" sz="3200" b="1" dirty="0" smtClean="0">
                <a:solidFill>
                  <a:srgbClr val="FF0000"/>
                </a:solidFill>
              </a:rPr>
              <a:t>Remote Recording</a:t>
            </a:r>
            <a:r>
              <a:rPr lang="en-US" sz="3200" dirty="0" smtClean="0">
                <a:solidFill>
                  <a:srgbClr val="0070C0"/>
                </a:solidFill>
              </a:rPr>
              <a:t>, like 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800" dirty="0" smtClean="0">
                <a:solidFill>
                  <a:srgbClr val="0070C0"/>
                </a:solidFill>
              </a:rPr>
              <a:t>Video Conference; Video Output, Facebook Live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800" dirty="0" smtClean="0">
                <a:solidFill>
                  <a:srgbClr val="0070C0"/>
                </a:solidFill>
              </a:rPr>
              <a:t>Nice that Channels have started recording through Zoom; Skype, etc.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800" dirty="0" smtClean="0">
                <a:solidFill>
                  <a:srgbClr val="0070C0"/>
                </a:solidFill>
              </a:rPr>
              <a:t>May compromise with quality at this trying time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3200" dirty="0" smtClean="0">
                <a:solidFill>
                  <a:srgbClr val="0070C0"/>
                </a:solidFill>
              </a:rPr>
              <a:t>However, we should not be crowding at a particular spot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800" dirty="0" smtClean="0">
                <a:solidFill>
                  <a:srgbClr val="0070C0"/>
                </a:solidFill>
              </a:rPr>
              <a:t>Can’t we </a:t>
            </a:r>
            <a:r>
              <a:rPr lang="en-US" sz="2800" b="1" dirty="0" smtClean="0">
                <a:solidFill>
                  <a:srgbClr val="FF0000"/>
                </a:solidFill>
              </a:rPr>
              <a:t>share the visual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800" dirty="0" smtClean="0">
                <a:solidFill>
                  <a:srgbClr val="0070C0"/>
                </a:solidFill>
              </a:rPr>
              <a:t>Can’t we depend on crowd sourcing </a:t>
            </a:r>
          </a:p>
          <a:p>
            <a:pPr marL="0" indent="0">
              <a:buNone/>
            </a:pPr>
            <a:endParaRPr lang="en-US" sz="3200" dirty="0" smtClean="0"/>
          </a:p>
          <a:p>
            <a:pPr>
              <a:buFont typeface="Wingdings" panose="05000000000000000000" pitchFamily="2" charset="2"/>
              <a:buChar char="Ø"/>
            </a:pP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131575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4489" y="134945"/>
            <a:ext cx="11717868" cy="892343"/>
          </a:xfrm>
          <a:ln w="57150">
            <a:solidFill>
              <a:srgbClr val="7030A0"/>
            </a:solidFill>
          </a:ln>
        </p:spPr>
        <p:txBody>
          <a:bodyPr>
            <a:normAutofit/>
          </a:bodyPr>
          <a:lstStyle/>
          <a:p>
            <a:r>
              <a:rPr lang="en-US" sz="4800" b="1" dirty="0" smtClean="0">
                <a:solidFill>
                  <a:srgbClr val="002060"/>
                </a:solidFill>
              </a:rPr>
              <a:t>Covering Vulnerable Areas – Hospitals, etc.</a:t>
            </a:r>
            <a:endParaRPr lang="en-US" sz="4800" b="1" dirty="0">
              <a:solidFill>
                <a:srgbClr val="00206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4489" y="1309511"/>
            <a:ext cx="11717868" cy="5350933"/>
          </a:xfrm>
          <a:ln w="57150">
            <a:solidFill>
              <a:srgbClr val="7030A0"/>
            </a:solidFill>
          </a:ln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US" sz="4000" dirty="0" smtClean="0">
                <a:solidFill>
                  <a:srgbClr val="0070C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Reporters were seen collecting Sound Bites from those who were standing in a queue for getting their tests done at an ID hospital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4000" dirty="0" smtClean="0">
                <a:solidFill>
                  <a:srgbClr val="0070C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Can’t we manage with an Establishment shot and 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3600" dirty="0" smtClean="0">
                <a:solidFill>
                  <a:srgbClr val="0070C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voice over with it, or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3600" dirty="0" smtClean="0">
                <a:solidFill>
                  <a:srgbClr val="0070C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Even a Piece to Camera in front of the hospital</a:t>
            </a:r>
            <a:endParaRPr lang="en-US" sz="3600" dirty="0">
              <a:solidFill>
                <a:srgbClr val="0070C0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en-US" sz="4000" dirty="0" smtClean="0">
                <a:solidFill>
                  <a:srgbClr val="FF00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Taking Interview of the Suspected Patients from the queue is a big safety threat, not only for the Reporter but for many others in the chain</a:t>
            </a:r>
            <a:endParaRPr lang="en-US" sz="3200" dirty="0" smtClean="0">
              <a:solidFill>
                <a:srgbClr val="FF0000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1394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7634" y="150638"/>
            <a:ext cx="5799668" cy="989540"/>
          </a:xfrm>
          <a:ln w="57150">
            <a:solidFill>
              <a:srgbClr val="7030A0"/>
            </a:solidFill>
          </a:ln>
        </p:spPr>
        <p:txBody>
          <a:bodyPr>
            <a:noAutofit/>
          </a:bodyPr>
          <a:lstStyle/>
          <a:p>
            <a:r>
              <a:rPr lang="en-US" sz="4800" b="1" dirty="0" smtClean="0">
                <a:solidFill>
                  <a:srgbClr val="002060"/>
                </a:solidFill>
              </a:rPr>
              <a:t>Personal Hygiene</a:t>
            </a:r>
            <a:endParaRPr lang="en-US" sz="4800" b="1" dirty="0">
              <a:solidFill>
                <a:srgbClr val="002060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203199" y="1286933"/>
            <a:ext cx="8195734" cy="5396088"/>
          </a:xfrm>
          <a:ln w="57150">
            <a:solidFill>
              <a:srgbClr val="7030A0"/>
            </a:solidFill>
          </a:ln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US" sz="4800" b="1" dirty="0" smtClean="0">
                <a:solidFill>
                  <a:srgbClr val="FF0000"/>
                </a:solidFill>
              </a:rPr>
              <a:t>Hand Wash</a:t>
            </a:r>
            <a:r>
              <a:rPr lang="en-US" sz="4800" b="1" dirty="0" smtClean="0">
                <a:solidFill>
                  <a:srgbClr val="0070C0"/>
                </a:solidFill>
              </a:rPr>
              <a:t>, </a:t>
            </a:r>
            <a:endParaRPr lang="en-US" sz="4800" b="1" dirty="0" smtClean="0">
              <a:solidFill>
                <a:srgbClr val="0070C0"/>
              </a:solidFill>
            </a:endParaRP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4400" b="1" dirty="0" smtClean="0">
                <a:solidFill>
                  <a:srgbClr val="0070C0"/>
                </a:solidFill>
              </a:rPr>
              <a:t>extensively </a:t>
            </a:r>
            <a:r>
              <a:rPr lang="en-US" sz="4400" b="1" dirty="0" smtClean="0">
                <a:solidFill>
                  <a:srgbClr val="0070C0"/>
                </a:solidFill>
              </a:rPr>
              <a:t>for at least 20 seconds, as demonstrated, at regular intervals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4400" b="1" dirty="0" smtClean="0">
                <a:solidFill>
                  <a:srgbClr val="0070C0"/>
                </a:solidFill>
              </a:rPr>
              <a:t>Use of </a:t>
            </a:r>
            <a:r>
              <a:rPr lang="en-US" sz="4400" b="1" dirty="0" smtClean="0">
                <a:solidFill>
                  <a:srgbClr val="FF0000"/>
                </a:solidFill>
              </a:rPr>
              <a:t>hand sanitizers </a:t>
            </a:r>
            <a:r>
              <a:rPr lang="en-US" sz="4400" b="1" dirty="0" smtClean="0">
                <a:solidFill>
                  <a:srgbClr val="0070C0"/>
                </a:solidFill>
              </a:rPr>
              <a:t>with min</a:t>
            </a:r>
            <a:r>
              <a:rPr lang="en-US" sz="4400" b="1" dirty="0" smtClean="0">
                <a:solidFill>
                  <a:srgbClr val="0070C0"/>
                </a:solidFill>
              </a:rPr>
              <a:t> 60</a:t>
            </a:r>
            <a:r>
              <a:rPr lang="en-US" sz="4400" b="1" dirty="0" smtClean="0">
                <a:solidFill>
                  <a:srgbClr val="0070C0"/>
                </a:solidFill>
              </a:rPr>
              <a:t>% Alcohol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4800" b="1" dirty="0" smtClean="0">
                <a:solidFill>
                  <a:srgbClr val="0070C0"/>
                </a:solidFill>
              </a:rPr>
              <a:t>Don’t remain in </a:t>
            </a:r>
            <a:r>
              <a:rPr lang="en-US" sz="4800" b="1" dirty="0" smtClean="0">
                <a:solidFill>
                  <a:srgbClr val="FF0000"/>
                </a:solidFill>
              </a:rPr>
              <a:t>empty stomach</a:t>
            </a:r>
            <a:r>
              <a:rPr lang="en-US" sz="4800" b="1" dirty="0" smtClean="0">
                <a:solidFill>
                  <a:srgbClr val="0070C0"/>
                </a:solidFill>
              </a:rPr>
              <a:t> </a:t>
            </a:r>
            <a:r>
              <a:rPr lang="en-US" sz="4800" b="1" dirty="0" smtClean="0">
                <a:solidFill>
                  <a:srgbClr val="0070C0"/>
                </a:solidFill>
              </a:rPr>
              <a:t>at work</a:t>
            </a:r>
            <a:endParaRPr lang="en-US" sz="4800" b="1" dirty="0" smtClean="0">
              <a:solidFill>
                <a:srgbClr val="0070C0"/>
              </a:solidFill>
            </a:endParaRP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8579556" y="150638"/>
            <a:ext cx="3454400" cy="638563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7030A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332572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838200" y="112889"/>
            <a:ext cx="10515600" cy="1027289"/>
          </a:xfrm>
          <a:ln w="57150">
            <a:solidFill>
              <a:srgbClr val="7030A0"/>
            </a:solidFill>
          </a:ln>
        </p:spPr>
        <p:txBody>
          <a:bodyPr>
            <a:normAutofit/>
          </a:bodyPr>
          <a:lstStyle/>
          <a:p>
            <a:r>
              <a:rPr lang="en-US" sz="6000" b="1" dirty="0">
                <a:solidFill>
                  <a:srgbClr val="002060"/>
                </a:solidFill>
              </a:rPr>
              <a:t>ON R</a:t>
            </a:r>
            <a:r>
              <a:rPr lang="en-US" sz="6000" b="1" dirty="0" smtClean="0">
                <a:solidFill>
                  <a:srgbClr val="002060"/>
                </a:solidFill>
              </a:rPr>
              <a:t>eturn</a:t>
            </a:r>
            <a:endParaRPr lang="en-US" sz="6000" b="1" dirty="0">
              <a:solidFill>
                <a:srgbClr val="002060"/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191911" y="1253066"/>
            <a:ext cx="11819467" cy="5407377"/>
          </a:xfrm>
          <a:ln w="57150">
            <a:solidFill>
              <a:srgbClr val="7030A0"/>
            </a:solidFill>
          </a:ln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US" sz="4800" b="1" dirty="0">
                <a:solidFill>
                  <a:srgbClr val="0070C0"/>
                </a:solidFill>
              </a:rPr>
              <a:t>Wash used </a:t>
            </a:r>
            <a:r>
              <a:rPr lang="en-US" sz="4800" b="1" dirty="0" smtClean="0">
                <a:solidFill>
                  <a:srgbClr val="0070C0"/>
                </a:solidFill>
              </a:rPr>
              <a:t>clothes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4800" b="1" dirty="0" smtClean="0">
                <a:solidFill>
                  <a:srgbClr val="0070C0"/>
                </a:solidFill>
              </a:rPr>
              <a:t>Keep </a:t>
            </a:r>
            <a:r>
              <a:rPr lang="en-US" sz="4800" b="1" dirty="0">
                <a:solidFill>
                  <a:srgbClr val="0070C0"/>
                </a:solidFill>
              </a:rPr>
              <a:t>off your shoes outside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4800" b="1" dirty="0">
                <a:solidFill>
                  <a:srgbClr val="0070C0"/>
                </a:solidFill>
              </a:rPr>
              <a:t>Keep Purse, Cell </a:t>
            </a:r>
            <a:r>
              <a:rPr lang="en-US" sz="4800" b="1" dirty="0" err="1">
                <a:solidFill>
                  <a:srgbClr val="0070C0"/>
                </a:solidFill>
              </a:rPr>
              <a:t>Ph</a:t>
            </a:r>
            <a:r>
              <a:rPr lang="en-US" sz="4800" b="1" dirty="0">
                <a:solidFill>
                  <a:srgbClr val="0070C0"/>
                </a:solidFill>
              </a:rPr>
              <a:t>, Watch, Note Book, Comb, Car Keys, etc. </a:t>
            </a:r>
            <a:r>
              <a:rPr lang="en-US" sz="4800" b="1" dirty="0" smtClean="0">
                <a:solidFill>
                  <a:srgbClr val="0070C0"/>
                </a:solidFill>
              </a:rPr>
              <a:t>separately </a:t>
            </a:r>
            <a:r>
              <a:rPr lang="en-US" sz="4800" b="1" dirty="0">
                <a:solidFill>
                  <a:srgbClr val="0070C0"/>
                </a:solidFill>
              </a:rPr>
              <a:t>at entry </a:t>
            </a:r>
            <a:r>
              <a:rPr lang="en-US" sz="4800" b="1" dirty="0" smtClean="0">
                <a:solidFill>
                  <a:srgbClr val="0070C0"/>
                </a:solidFill>
              </a:rPr>
              <a:t>pt.</a:t>
            </a:r>
            <a:endParaRPr lang="en-US" sz="4800" b="1" dirty="0">
              <a:solidFill>
                <a:srgbClr val="0070C0"/>
              </a:solidFill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en-US" sz="4800" b="1" dirty="0">
                <a:solidFill>
                  <a:srgbClr val="0070C0"/>
                </a:solidFill>
              </a:rPr>
              <a:t>Take bath on return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4800" b="1" dirty="0">
                <a:solidFill>
                  <a:srgbClr val="0070C0"/>
                </a:solidFill>
              </a:rPr>
              <a:t>Don’t go close to children and aged</a:t>
            </a:r>
            <a:endParaRPr lang="en-US" sz="4400" b="1" dirty="0">
              <a:solidFill>
                <a:srgbClr val="0070C0"/>
              </a:solidFill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en-US" sz="4400" b="1" dirty="0">
                <a:solidFill>
                  <a:srgbClr val="0070C0"/>
                </a:solidFill>
              </a:rPr>
              <a:t>May sleep in a separate room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013326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543</TotalTime>
  <Words>885</Words>
  <Application>Microsoft Office PowerPoint</Application>
  <PresentationFormat>Widescreen</PresentationFormat>
  <Paragraphs>110</Paragraphs>
  <Slides>21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8" baseType="lpstr">
      <vt:lpstr>Arial</vt:lpstr>
      <vt:lpstr>Arial Narrow</vt:lpstr>
      <vt:lpstr>Calibri</vt:lpstr>
      <vt:lpstr>Calibri Light</vt:lpstr>
      <vt:lpstr>Monotype Corsiva</vt:lpstr>
      <vt:lpstr>Wingdings</vt:lpstr>
      <vt:lpstr>Office Theme</vt:lpstr>
      <vt:lpstr>Do’s &amp; Don’ts for Journalists  while covering  Corona Virus</vt:lpstr>
      <vt:lpstr>PowerPoint Presentation</vt:lpstr>
      <vt:lpstr>PowerPoint Presentation</vt:lpstr>
      <vt:lpstr>Responsible - Journalist, - Individual, - Citizen</vt:lpstr>
      <vt:lpstr>Responsible Journalism includes </vt:lpstr>
      <vt:lpstr>While Entire Country is under Lock Down, we need to understand the importance of Social Distancing</vt:lpstr>
      <vt:lpstr>Covering Vulnerable Areas – Hospitals, etc.</vt:lpstr>
      <vt:lpstr>Personal Hygiene</vt:lpstr>
      <vt:lpstr>ON Return</vt:lpstr>
      <vt:lpstr>Mask – Follow Directive</vt:lpstr>
      <vt:lpstr>Personal Health</vt:lpstr>
      <vt:lpstr>Your Personal Practice</vt:lpstr>
      <vt:lpstr>For TV Journalists-  Microphone is a medium of contamination</vt:lpstr>
      <vt:lpstr>Clean Head Basket and Wind Shield of the Microphone intensively and all Equipment</vt:lpstr>
      <vt:lpstr>Clean Camera &amp; Other Accessories  after returning from Coverage</vt:lpstr>
      <vt:lpstr>PowerPoint Presentation</vt:lpstr>
      <vt:lpstr>Cleaning your Mobile Phone – especially now</vt:lpstr>
      <vt:lpstr>How to effectively disinfect &amp; clean Cell Ph</vt:lpstr>
      <vt:lpstr>8 Things you should never use to clean Cell Ph</vt:lpstr>
      <vt:lpstr>Stay Well, Keep Well, even covering Corona</vt:lpstr>
      <vt:lpstr>Acknowledgements: Committee for Protection of Journalists (CPJ) Newslaundry.com Transom.org cent.com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Do’s &amp; Don’ts for Journalists  while covering  Corona Virus</dc:title>
  <dc:creator>Snehasis Sur</dc:creator>
  <cp:lastModifiedBy>Snehasis Sur</cp:lastModifiedBy>
  <cp:revision>72</cp:revision>
  <dcterms:created xsi:type="dcterms:W3CDTF">2020-03-25T19:40:26Z</dcterms:created>
  <dcterms:modified xsi:type="dcterms:W3CDTF">2020-04-15T09:02:25Z</dcterms:modified>
</cp:coreProperties>
</file>