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8" r:id="rId3"/>
    <p:sldId id="264" r:id="rId4"/>
    <p:sldId id="260" r:id="rId5"/>
    <p:sldId id="263" r:id="rId6"/>
    <p:sldId id="278" r:id="rId7"/>
    <p:sldId id="265" r:id="rId8"/>
    <p:sldId id="266" r:id="rId9"/>
    <p:sldId id="267" r:id="rId10"/>
    <p:sldId id="269" r:id="rId11"/>
    <p:sldId id="268" r:id="rId12"/>
    <p:sldId id="270" r:id="rId13"/>
    <p:sldId id="279" r:id="rId14"/>
    <p:sldId id="277" r:id="rId15"/>
    <p:sldId id="271" r:id="rId16"/>
    <p:sldId id="272" r:id="rId17"/>
    <p:sldId id="275" r:id="rId18"/>
    <p:sldId id="273" r:id="rId19"/>
    <p:sldId id="276" r:id="rId20"/>
    <p:sldId id="259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5246"/>
  </p:normalViewPr>
  <p:slideViewPr>
    <p:cSldViewPr snapToGrid="0" snapToObjects="1">
      <p:cViewPr varScale="1">
        <p:scale>
          <a:sx n="59" d="100"/>
          <a:sy n="59" d="100"/>
        </p:scale>
        <p:origin x="1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3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6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0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8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9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8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3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3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68653-1AD9-3646-80CE-D6166E15C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3000"/>
          </a:blip>
          <a:srcRect l="1946" t="-5572" r="7996" b="5572"/>
          <a:stretch/>
        </p:blipFill>
        <p:spPr>
          <a:xfrm>
            <a:off x="-1" y="-355147"/>
            <a:ext cx="12192001" cy="7213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3D3FF-4083-9F4C-AD66-38775B6C5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000" dirty="0">
                <a:latin typeface="Bangla MN" pitchFamily="2" charset="0"/>
                <a:cs typeface="Bangla MN" pitchFamily="2" charset="0"/>
              </a:rPr>
              <a:t>Staying safe: </a:t>
            </a:r>
            <a:br>
              <a:rPr lang="en-GB" sz="4000" dirty="0">
                <a:latin typeface="Bangla MN" pitchFamily="2" charset="0"/>
                <a:cs typeface="Bangla MN" pitchFamily="2" charset="0"/>
              </a:rPr>
            </a:br>
            <a:r>
              <a:rPr lang="en-GB" sz="4000" dirty="0">
                <a:latin typeface="Bangla MN" pitchFamily="2" charset="0"/>
                <a:cs typeface="Bangla MN" pitchFamily="2" charset="0"/>
              </a:rPr>
              <a:t>a guide for media covering COVID-19</a:t>
            </a:r>
            <a:br>
              <a:rPr lang="en-GB" sz="4000" dirty="0">
                <a:latin typeface="Bangla MN" pitchFamily="2" charset="0"/>
                <a:cs typeface="Bangla MN" pitchFamily="2" charset="0"/>
              </a:rPr>
            </a:br>
            <a:endParaRPr lang="en-US" sz="4000" dirty="0"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835D4-0424-1645-95E1-A53D0F630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155" y="4753705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“First do no harm”</a:t>
            </a:r>
            <a:endParaRPr lang="en-US" sz="440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73677-6F55-5348-B96A-8761E8971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733" y="5936548"/>
            <a:ext cx="2049828" cy="6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2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3. Revolutionary ways to gather news and information </a:t>
            </a:r>
          </a:p>
          <a:p>
            <a:pPr lvl="0"/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28E56-7912-FF4E-A504-37C07BEB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0909"/>
            <a:ext cx="4621513" cy="4477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65CCE-86CD-BD40-A0DB-23EC1FA7E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713" y="2380908"/>
            <a:ext cx="6443789" cy="44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5841"/>
            <a:ext cx="10700657" cy="471090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ZA" b="1" dirty="0">
                <a:latin typeface="Bangla MN" pitchFamily="2" charset="0"/>
                <a:cs typeface="Bangla MN" pitchFamily="2" charset="0"/>
              </a:rPr>
              <a:t>3. Revolutionary ways to gather news and information</a:t>
            </a:r>
          </a:p>
          <a:p>
            <a:pPr lvl="0"/>
            <a:r>
              <a:rPr lang="en-ZA" dirty="0">
                <a:latin typeface="Bangla MN" pitchFamily="2" charset="0"/>
                <a:cs typeface="Bangla MN" pitchFamily="2" charset="0"/>
              </a:rPr>
              <a:t> </a:t>
            </a:r>
            <a:r>
              <a:rPr lang="en-ZA" b="1" dirty="0"/>
              <a:t>TV: </a:t>
            </a:r>
            <a:r>
              <a:rPr lang="en-ZA" dirty="0"/>
              <a:t>Content is king. Pixels and picture quality – less important. </a:t>
            </a:r>
          </a:p>
          <a:p>
            <a:pPr marL="0" lvl="0" indent="0">
              <a:buNone/>
            </a:pPr>
            <a:r>
              <a:rPr lang="en-ZA" dirty="0"/>
              <a:t>     Broadcast crowd-sourced cell phone videos to tell stories about isolation, new</a:t>
            </a:r>
          </a:p>
          <a:p>
            <a:pPr marL="0" lvl="0" indent="0">
              <a:buNone/>
            </a:pPr>
            <a:r>
              <a:rPr lang="en-ZA" dirty="0"/>
              <a:t>      business practices, empty streets, etc.</a:t>
            </a:r>
          </a:p>
          <a:p>
            <a:pPr lvl="0"/>
            <a:r>
              <a:rPr lang="en-ZA" b="1" dirty="0"/>
              <a:t>Radio: </a:t>
            </a:r>
            <a:r>
              <a:rPr lang="en-ZA" dirty="0"/>
              <a:t>Maximise phone-in formats and voice recordings of interviewees </a:t>
            </a:r>
          </a:p>
          <a:p>
            <a:pPr lvl="0"/>
            <a:r>
              <a:rPr lang="en-ZA" b="1" dirty="0"/>
              <a:t>Online production: </a:t>
            </a:r>
            <a:r>
              <a:rPr lang="en-ZA" dirty="0"/>
              <a:t>Practices are already familiar. Continue to tell the unfolding story in credible and impactful ways, to keep your audience.</a:t>
            </a:r>
          </a:p>
          <a:p>
            <a:pPr lvl="0"/>
            <a:r>
              <a:rPr lang="en-ZA" dirty="0"/>
              <a:t>For all of the above, use </a:t>
            </a:r>
            <a:r>
              <a:rPr lang="en-ZA" b="1" dirty="0"/>
              <a:t>credible</a:t>
            </a:r>
            <a:r>
              <a:rPr lang="en-ZA" dirty="0"/>
              <a:t> and </a:t>
            </a:r>
            <a:r>
              <a:rPr lang="en-ZA" b="1" dirty="0"/>
              <a:t>own known conta</a:t>
            </a:r>
            <a:r>
              <a:rPr lang="en-ZA" dirty="0"/>
              <a:t>cts. </a:t>
            </a:r>
          </a:p>
          <a:p>
            <a:pPr lvl="0"/>
            <a:r>
              <a:rPr lang="en-ZA" b="1" dirty="0"/>
              <a:t>Invest in data and stable internet: </a:t>
            </a:r>
            <a:r>
              <a:rPr lang="en-ZA" dirty="0"/>
              <a:t> Ask for editor support</a:t>
            </a:r>
          </a:p>
          <a:p>
            <a:pPr marL="0" lvl="0" indent="0">
              <a:buNone/>
            </a:pPr>
            <a:r>
              <a:rPr lang="en-ZA" b="1" dirty="0">
                <a:solidFill>
                  <a:schemeClr val="accent5"/>
                </a:solidFill>
              </a:rPr>
              <a:t>   Use transport savings towards data bundles</a:t>
            </a:r>
          </a:p>
          <a:p>
            <a:pPr marL="0" lvl="0" indent="0">
              <a:buNone/>
            </a:pPr>
            <a:r>
              <a:rPr lang="en-ZA" b="1" dirty="0">
                <a:solidFill>
                  <a:schemeClr val="accent5"/>
                </a:solidFill>
              </a:rPr>
              <a:t>   Look for opportunities for stipends and grants </a:t>
            </a:r>
            <a:endParaRPr lang="en-ZA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  <a:p>
            <a:pPr lvl="0"/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0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5841"/>
            <a:ext cx="10700657" cy="47109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3. Revolutionary ways to gather news and information</a:t>
            </a:r>
          </a:p>
          <a:p>
            <a:pPr marL="0" lvl="0" indent="0">
              <a:buNone/>
            </a:pPr>
            <a:endParaRPr lang="en-ZA" dirty="0">
              <a:latin typeface="Bangla MN" pitchFamily="2" charset="0"/>
              <a:cs typeface="Bangla MN" pitchFamily="2" charset="0"/>
            </a:endParaRPr>
          </a:p>
          <a:p>
            <a:r>
              <a:rPr lang="en-ZA" dirty="0">
                <a:latin typeface="Bangla MN" pitchFamily="2" charset="0"/>
                <a:cs typeface="Bangla MN" pitchFamily="2" charset="0"/>
              </a:rPr>
              <a:t> Newsgathering by distance: </a:t>
            </a:r>
            <a:r>
              <a:rPr lang="en-ZA" b="1" dirty="0">
                <a:latin typeface="Bangla MN" pitchFamily="2" charset="0"/>
                <a:cs typeface="Bangla MN" pitchFamily="2" charset="0"/>
              </a:rPr>
              <a:t>Mobile Journalism practices</a:t>
            </a:r>
            <a:r>
              <a:rPr lang="en-ZA" dirty="0">
                <a:latin typeface="Bangla MN" pitchFamily="2" charset="0"/>
                <a:cs typeface="Bangla MN" pitchFamily="2" charset="0"/>
              </a:rPr>
              <a:t>, Skype, Zoom, WhatsApp Audio and Video, Images and audio recordings sent via WhatsApp, hosted via Facebook Watch Party, etc</a:t>
            </a:r>
          </a:p>
          <a:p>
            <a:pPr marL="0" indent="0">
              <a:buNone/>
            </a:pPr>
            <a:endParaRPr lang="en-ZA" dirty="0">
              <a:latin typeface="Bangla MN" pitchFamily="2" charset="0"/>
              <a:cs typeface="Bangla MN" pitchFamily="2" charset="0"/>
            </a:endParaRPr>
          </a:p>
          <a:p>
            <a:r>
              <a:rPr lang="en-ZA" b="1" dirty="0">
                <a:solidFill>
                  <a:schemeClr val="accent5"/>
                </a:solidFill>
                <a:latin typeface="Bangla MN" pitchFamily="2" charset="0"/>
                <a:cs typeface="Bangla MN" pitchFamily="2" charset="0"/>
              </a:rPr>
              <a:t>Let’s Crowd-source innovative practices and share</a:t>
            </a:r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5841"/>
            <a:ext cx="10700657" cy="47109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3. Revolutionary ways to gather news and information</a:t>
            </a:r>
          </a:p>
          <a:p>
            <a:pPr lvl="0"/>
            <a:r>
              <a:rPr lang="en-US" b="1" dirty="0">
                <a:solidFill>
                  <a:schemeClr val="accent5"/>
                </a:solidFill>
                <a:latin typeface="Bangla MN" pitchFamily="2" charset="0"/>
                <a:cs typeface="Bangla MN" pitchFamily="2" charset="0"/>
              </a:rPr>
              <a:t>Media partnerships for source-sharing</a:t>
            </a:r>
          </a:p>
          <a:p>
            <a:pPr lvl="0"/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  <a:p>
            <a:pPr lvl="0"/>
            <a:r>
              <a:rPr lang="en-US" b="1" dirty="0">
                <a:solidFill>
                  <a:schemeClr val="accent5"/>
                </a:solidFill>
                <a:latin typeface="Bangla MN" pitchFamily="2" charset="0"/>
                <a:cs typeface="Bangla MN" pitchFamily="2" charset="0"/>
              </a:rPr>
              <a:t>Revised editorial and ethical guidelines </a:t>
            </a:r>
          </a:p>
        </p:txBody>
      </p:sp>
    </p:spTree>
    <p:extLst>
      <p:ext uri="{BB962C8B-B14F-4D97-AF65-F5344CB8AC3E}">
        <p14:creationId xmlns:p14="http://schemas.microsoft.com/office/powerpoint/2010/main" val="411478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2" y="2026340"/>
            <a:ext cx="5998028" cy="47109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More revolutionary ways to gather news and information</a:t>
            </a:r>
          </a:p>
          <a:p>
            <a:pPr marL="0" lvl="0" indent="0">
              <a:buNone/>
            </a:pPr>
            <a:endParaRPr lang="en-ZA" dirty="0">
              <a:latin typeface="Bangla MN" pitchFamily="2" charset="0"/>
              <a:cs typeface="Bangla MN" pitchFamily="2" charset="0"/>
            </a:endParaRPr>
          </a:p>
          <a:p>
            <a:r>
              <a:rPr lang="en-ZA" dirty="0">
                <a:latin typeface="Bangla MN" pitchFamily="2" charset="0"/>
                <a:cs typeface="Bangla MN" pitchFamily="2" charset="0"/>
              </a:rPr>
              <a:t> Telling the story by distance draws on the journalist’s skill to make connections, make meaning. </a:t>
            </a:r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EE8C6-8CEB-D149-8980-9E18D7E5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3356"/>
            <a:ext cx="4136570" cy="50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7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5841"/>
            <a:ext cx="10700657" cy="471090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4. Stay digitally safe</a:t>
            </a:r>
          </a:p>
          <a:p>
            <a:pPr marL="0" lvl="0" indent="0">
              <a:buNone/>
            </a:pPr>
            <a:endParaRPr lang="en-ZA" dirty="0">
              <a:latin typeface="Bangla MN" pitchFamily="2" charset="0"/>
              <a:cs typeface="Bangla MN" pitchFamily="2" charset="0"/>
            </a:endParaRPr>
          </a:p>
          <a:p>
            <a:r>
              <a:rPr lang="en-ZA" sz="2600" dirty="0">
                <a:latin typeface="Bangla MN" pitchFamily="2" charset="0"/>
                <a:cs typeface="Bangla MN" pitchFamily="2" charset="0"/>
              </a:rPr>
              <a:t>Playing into fears and biases, individuals and organizations are putting out hooks to eventually steal our ID and data.</a:t>
            </a:r>
          </a:p>
          <a:p>
            <a:pPr marL="0" indent="0">
              <a:buNone/>
            </a:pPr>
            <a:r>
              <a:rPr lang="en-ZA" sz="2600" dirty="0">
                <a:latin typeface="Bangla MN" pitchFamily="2" charset="0"/>
                <a:cs typeface="Bangla MN" pitchFamily="2" charset="0"/>
              </a:rPr>
              <a:t>    </a:t>
            </a:r>
            <a:endParaRPr lang="en-ZA" sz="2600" b="1" dirty="0">
              <a:latin typeface="Bangla MN" pitchFamily="2" charset="0"/>
              <a:cs typeface="Bangla MN" pitchFamily="2" charset="0"/>
            </a:endParaRPr>
          </a:p>
          <a:p>
            <a:pPr marL="0" lvl="0" indent="0">
              <a:buNone/>
            </a:pPr>
            <a:endParaRPr lang="en-ZA" sz="2600" dirty="0">
              <a:latin typeface="Bangla MN" pitchFamily="2" charset="0"/>
              <a:cs typeface="Bangla MN" pitchFamily="2" charset="0"/>
            </a:endParaRPr>
          </a:p>
          <a:p>
            <a:r>
              <a:rPr lang="en-ZA" dirty="0">
                <a:latin typeface="Bangla MN" pitchFamily="2" charset="0"/>
                <a:cs typeface="Bangla MN" pitchFamily="2" charset="0"/>
              </a:rPr>
              <a:t> </a:t>
            </a:r>
            <a:r>
              <a:rPr lang="en-ZA" sz="2600" dirty="0">
                <a:latin typeface="Bangla MN" pitchFamily="2" charset="0"/>
                <a:cs typeface="Bangla MN" pitchFamily="2" charset="0"/>
              </a:rPr>
              <a:t>New Apps are new opportunities for abuse: </a:t>
            </a:r>
          </a:p>
          <a:p>
            <a:pPr marL="0" indent="0">
              <a:buNone/>
            </a:pPr>
            <a:r>
              <a:rPr lang="en-ZA" sz="2600" dirty="0">
                <a:latin typeface="Bangla MN" pitchFamily="2" charset="0"/>
                <a:cs typeface="Bangla MN" pitchFamily="2" charset="0"/>
              </a:rPr>
              <a:t>    Hackers recently exploited Zoom’s newfound popularity,</a:t>
            </a:r>
          </a:p>
          <a:p>
            <a:pPr marL="0" indent="0">
              <a:buNone/>
            </a:pPr>
            <a:r>
              <a:rPr lang="en-ZA" sz="2600" dirty="0">
                <a:latin typeface="Bangla MN" pitchFamily="2" charset="0"/>
                <a:cs typeface="Bangla MN" pitchFamily="2" charset="0"/>
              </a:rPr>
              <a:t>    prompting updated safety features. </a:t>
            </a:r>
            <a:endParaRPr lang="en-US" sz="2600" dirty="0">
              <a:latin typeface="Bangla MN" pitchFamily="2" charset="0"/>
              <a:cs typeface="Bang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5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D9A18-69FF-344D-96CF-EE74A3E0B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2140010"/>
            <a:ext cx="8458200" cy="4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D9A18-69FF-344D-96CF-EE74A3E0B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2140010"/>
            <a:ext cx="8458200" cy="4401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41934-6D9D-1B48-883D-2F5B8425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102" y="1027906"/>
            <a:ext cx="4508024" cy="60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8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5841"/>
            <a:ext cx="10700657" cy="47109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4. Stay level-headed  … and protect yourself and colleagues, friends &amp; partners against misinformation</a:t>
            </a:r>
          </a:p>
          <a:p>
            <a:pPr marL="0" lvl="0" indent="0">
              <a:buNone/>
            </a:pPr>
            <a:endParaRPr lang="en-ZA" dirty="0">
              <a:latin typeface="Bangla MN" pitchFamily="2" charset="0"/>
              <a:cs typeface="Bangla MN" pitchFamily="2" charset="0"/>
            </a:endParaRPr>
          </a:p>
          <a:p>
            <a:pPr lvl="0"/>
            <a:r>
              <a:rPr lang="en-ZA" dirty="0">
                <a:latin typeface="Bangla MN" pitchFamily="2" charset="0"/>
                <a:cs typeface="Bangla MN" pitchFamily="2" charset="0"/>
              </a:rPr>
              <a:t>#NoSourceNoForward</a:t>
            </a:r>
          </a:p>
          <a:p>
            <a:pPr lvl="0"/>
            <a:r>
              <a:rPr lang="en-ZA" dirty="0">
                <a:solidFill>
                  <a:schemeClr val="tx2"/>
                </a:solidFill>
                <a:latin typeface="Bangla MN" pitchFamily="2" charset="0"/>
                <a:cs typeface="Bangla MN" pitchFamily="2" charset="0"/>
              </a:rPr>
              <a:t>Consult resources on debunking myths</a:t>
            </a:r>
          </a:p>
          <a:p>
            <a:pPr lvl="0"/>
            <a:r>
              <a:rPr lang="en-ZA" dirty="0">
                <a:latin typeface="Bangla MN" pitchFamily="2" charset="0"/>
                <a:cs typeface="Bangla MN" pitchFamily="2" charset="0"/>
              </a:rPr>
              <a:t>FactCheck </a:t>
            </a:r>
            <a:r>
              <a:rPr lang="en-ZA" dirty="0">
                <a:solidFill>
                  <a:srgbClr val="C00000"/>
                </a:solidFill>
                <a:latin typeface="Bangla MN" pitchFamily="2" charset="0"/>
                <a:cs typeface="Bangla MN" pitchFamily="2" charset="0"/>
              </a:rPr>
              <a:t>and</a:t>
            </a:r>
            <a:r>
              <a:rPr lang="en-ZA" dirty="0">
                <a:latin typeface="Bangla MN" pitchFamily="2" charset="0"/>
                <a:cs typeface="Bangla MN" pitchFamily="2" charset="0"/>
              </a:rPr>
              <a:t> RealityCheck</a:t>
            </a:r>
          </a:p>
        </p:txBody>
      </p:sp>
    </p:spTree>
    <p:extLst>
      <p:ext uri="{BB962C8B-B14F-4D97-AF65-F5344CB8AC3E}">
        <p14:creationId xmlns:p14="http://schemas.microsoft.com/office/powerpoint/2010/main" val="419495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5841"/>
            <a:ext cx="10700657" cy="47109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5. Mental  health: a duty to self, family, friends and colleagues.  </a:t>
            </a:r>
          </a:p>
          <a:p>
            <a:pPr marL="0" lvl="0" indent="0">
              <a:buNone/>
            </a:pPr>
            <a:endParaRPr lang="en-ZA" dirty="0">
              <a:latin typeface="Bangla MN" pitchFamily="2" charset="0"/>
              <a:cs typeface="Bangla MN" pitchFamily="2" charset="0"/>
            </a:endParaRPr>
          </a:p>
          <a:p>
            <a:pPr lvl="0"/>
            <a:r>
              <a:rPr lang="en-ZA" dirty="0">
                <a:latin typeface="Bangla MN" pitchFamily="2" charset="0"/>
                <a:cs typeface="Bangla MN" pitchFamily="2" charset="0"/>
              </a:rPr>
              <a:t>Consult best global guidance, e.g. WHO and MHN </a:t>
            </a:r>
          </a:p>
          <a:p>
            <a:pPr lvl="0"/>
            <a:r>
              <a:rPr lang="en-ZA" dirty="0">
                <a:latin typeface="Bangla MN" pitchFamily="2" charset="0"/>
                <a:cs typeface="Bangla MN" pitchFamily="2" charset="0"/>
              </a:rPr>
              <a:t>Before there is a crisis, enquire about local support </a:t>
            </a:r>
            <a:r>
              <a:rPr lang="en-ZA" dirty="0">
                <a:solidFill>
                  <a:srgbClr val="C00000"/>
                </a:solidFill>
                <a:latin typeface="Bangla MN" pitchFamily="2" charset="0"/>
                <a:cs typeface="Bangla MN" pitchFamily="2" charset="0"/>
              </a:rPr>
              <a:t>and make colleagues &amp; friends aware</a:t>
            </a:r>
          </a:p>
          <a:p>
            <a:r>
              <a:rPr lang="en-ZA" dirty="0">
                <a:latin typeface="Bangla MN" pitchFamily="2" charset="0"/>
                <a:cs typeface="Bangla MN" pitchFamily="2" charset="0"/>
              </a:rPr>
              <a:t>Take breaks from COVID-19</a:t>
            </a:r>
          </a:p>
          <a:p>
            <a:r>
              <a:rPr lang="en-ZA" dirty="0">
                <a:latin typeface="Bangla MN" pitchFamily="2" charset="0"/>
                <a:cs typeface="Bangla MN" pitchFamily="2" charset="0"/>
              </a:rPr>
              <a:t>Connect with loved ones </a:t>
            </a:r>
          </a:p>
          <a:p>
            <a:pPr lvl="0"/>
            <a:endParaRPr lang="en-ZA" dirty="0">
              <a:latin typeface="Bangla MN" pitchFamily="2" charset="0"/>
              <a:cs typeface="Bang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1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BC54-5927-C645-8846-AC7AA658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73" y="385661"/>
            <a:ext cx="4343400" cy="645659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Bangla MN" pitchFamily="2" charset="0"/>
                <a:cs typeface="Bangla MN" pitchFamily="2" charset="0"/>
              </a:rPr>
            </a:br>
            <a:br>
              <a:rPr lang="en-US" dirty="0">
                <a:latin typeface="Bangla MN" pitchFamily="2" charset="0"/>
                <a:cs typeface="Bangla MN" pitchFamily="2" charset="0"/>
              </a:rPr>
            </a:br>
            <a:br>
              <a:rPr lang="en-US" dirty="0">
                <a:latin typeface="Bangla MN" pitchFamily="2" charset="0"/>
                <a:cs typeface="Bangla MN" pitchFamily="2" charset="0"/>
              </a:rPr>
            </a:br>
            <a:br>
              <a:rPr lang="en-US" dirty="0">
                <a:latin typeface="Bangla MN" pitchFamily="2" charset="0"/>
                <a:cs typeface="Bangla MN" pitchFamily="2" charset="0"/>
              </a:rPr>
            </a:br>
            <a:r>
              <a:rPr lang="en-US" dirty="0">
                <a:latin typeface="Bangla MN" pitchFamily="2" charset="0"/>
                <a:cs typeface="Bangla MN" pitchFamily="2" charset="0"/>
              </a:rPr>
              <a:t>COVID-19: </a:t>
            </a:r>
            <a:br>
              <a:rPr lang="en-US" dirty="0">
                <a:latin typeface="Bangla MN" pitchFamily="2" charset="0"/>
                <a:cs typeface="Bangla MN" pitchFamily="2" charset="0"/>
              </a:rPr>
            </a:br>
            <a:r>
              <a:rPr lang="en-US" dirty="0">
                <a:latin typeface="Bangla MN" pitchFamily="2" charset="0"/>
                <a:cs typeface="Bangla MN" pitchFamily="2" charset="0"/>
              </a:rPr>
              <a:t> </a:t>
            </a:r>
            <a:br>
              <a:rPr lang="en-US" dirty="0">
                <a:latin typeface="Bangla MN" pitchFamily="2" charset="0"/>
                <a:cs typeface="Bangla MN" pitchFamily="2" charset="0"/>
              </a:rPr>
            </a:br>
            <a:r>
              <a:rPr lang="en-US" dirty="0">
                <a:latin typeface="Bangla MN" pitchFamily="2" charset="0"/>
                <a:cs typeface="Bangla MN" pitchFamily="2" charset="0"/>
              </a:rPr>
              <a:t>People are vectors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5B9EFAE-AD9B-454A-97B5-00BE2753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75" y="385661"/>
            <a:ext cx="6853066" cy="6472339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9797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A016-0420-7742-AE80-DA21EFD4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10642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Stay safe, stay home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B07D57-F5AB-0349-8CD5-FCD12CE0B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942" y="2070599"/>
            <a:ext cx="6383201" cy="4787401"/>
          </a:xfrm>
        </p:spPr>
      </p:pic>
    </p:spTree>
    <p:extLst>
      <p:ext uri="{BB962C8B-B14F-4D97-AF65-F5344CB8AC3E}">
        <p14:creationId xmlns:p14="http://schemas.microsoft.com/office/powerpoint/2010/main" val="1223910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B3F2-A1A5-1F48-8E3A-5AD52390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Challenges and solutions?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E12478-1DE5-5748-86CA-66AC20BF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700656" cy="463731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Social distancing in congested homes and suburbs</a:t>
            </a:r>
          </a:p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Data costs, internet reliability </a:t>
            </a:r>
          </a:p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Deepening the digital divide </a:t>
            </a:r>
          </a:p>
          <a:p>
            <a:pPr mar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Uncooperative editors</a:t>
            </a:r>
          </a:p>
          <a:p>
            <a:pPr mar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Maintaining credibility</a:t>
            </a:r>
          </a:p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Newsrooms and platforms’ survival and sustainability? </a:t>
            </a:r>
          </a:p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State control of communications</a:t>
            </a:r>
          </a:p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Tech glitches</a:t>
            </a:r>
          </a:p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Overwhelm</a:t>
            </a:r>
          </a:p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And and and ….. </a:t>
            </a:r>
          </a:p>
          <a:p>
            <a:pPr marL="0" lvl="0" indent="0">
              <a:buNone/>
            </a:pPr>
            <a:endParaRPr lang="en-ZA" dirty="0">
              <a:latin typeface="Bangla MN" pitchFamily="2" charset="0"/>
              <a:cs typeface="Bang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0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BC54-5927-C645-8846-AC7AA658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4" y="365125"/>
            <a:ext cx="10574866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and people as vectors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5935-3D96-CB40-BC1A-E331471C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066" y="1929384"/>
            <a:ext cx="6798734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dirty="0">
              <a:latin typeface="Bangla MN" pitchFamily="2" charset="0"/>
              <a:cs typeface="Bangla M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Bangla MN" pitchFamily="2" charset="0"/>
                <a:cs typeface="Bangla MN" pitchFamily="2" charset="0"/>
              </a:rPr>
              <a:t>Journalists are people 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Bangla MN" pitchFamily="2" charset="0"/>
              <a:cs typeface="Bangla M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Bangla MN" pitchFamily="2" charset="0"/>
                <a:cs typeface="Bangla MN" pitchFamily="2" charset="0"/>
              </a:rPr>
              <a:t>All journalists’ interviewees are people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0BBA1F2-BAAE-D44C-9E18-1D327F86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44" y="2676224"/>
            <a:ext cx="3424168" cy="3233936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655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689-1ABE-0849-8DE8-F5BC9DF4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“First do no harm”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3E850-332E-4C43-9992-4F92B37B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599" cy="4251960"/>
          </a:xfrm>
        </p:spPr>
        <p:txBody>
          <a:bodyPr>
            <a:noAutofit/>
          </a:bodyPr>
          <a:lstStyle/>
          <a:p>
            <a:r>
              <a:rPr lang="en-ZA" sz="3600" dirty="0">
                <a:latin typeface="Bangla MN" pitchFamily="2" charset="0"/>
                <a:cs typeface="Bangla MN" pitchFamily="2" charset="0"/>
              </a:rPr>
              <a:t>A basic principle in medicine, and journalism too. </a:t>
            </a:r>
          </a:p>
          <a:p>
            <a:r>
              <a:rPr lang="en-ZA" sz="3600" dirty="0">
                <a:latin typeface="Bangla MN" pitchFamily="2" charset="0"/>
                <a:cs typeface="Bangla MN" pitchFamily="2" charset="0"/>
              </a:rPr>
              <a:t>In the time of COVID-19, consider: </a:t>
            </a:r>
          </a:p>
          <a:p>
            <a:pPr marL="0" indent="0">
              <a:buNone/>
            </a:pPr>
            <a:r>
              <a:rPr lang="en-ZA" sz="3600" b="1" dirty="0">
                <a:latin typeface="Bangla MN" pitchFamily="2" charset="0"/>
                <a:cs typeface="Bangla MN" pitchFamily="2" charset="0"/>
              </a:rPr>
              <a:t>   First do no harm – to yourself.  </a:t>
            </a:r>
          </a:p>
          <a:p>
            <a:pPr marL="0" indent="0">
              <a:buNone/>
            </a:pPr>
            <a:r>
              <a:rPr lang="en-ZA" sz="3600" b="1" dirty="0">
                <a:latin typeface="Bangla MN" pitchFamily="2" charset="0"/>
                <a:cs typeface="Bangla MN" pitchFamily="2" charset="0"/>
              </a:rPr>
              <a:t>   Also, do no harm to others. </a:t>
            </a:r>
            <a:endParaRPr lang="en-ZA" sz="3600" dirty="0">
              <a:latin typeface="Bangla MN" pitchFamily="2" charset="0"/>
              <a:cs typeface="Bangla MN" pitchFamily="2" charset="0"/>
            </a:endParaRPr>
          </a:p>
          <a:p>
            <a:r>
              <a:rPr lang="en-GB" sz="3600" dirty="0">
                <a:latin typeface="Bangla MN" pitchFamily="2" charset="0"/>
                <a:cs typeface="Bangla MN" pitchFamily="2" charset="0"/>
              </a:rPr>
              <a:t>This presents dilemmas for journalists</a:t>
            </a:r>
            <a:endParaRPr lang="en-US" sz="3600" dirty="0">
              <a:latin typeface="Bangla MN" pitchFamily="2" charset="0"/>
              <a:cs typeface="Bang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3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6747933" cy="4251960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GB" dirty="0">
                <a:latin typeface="Bangla MN" pitchFamily="2" charset="0"/>
                <a:cs typeface="Bangla MN" pitchFamily="2" charset="0"/>
              </a:rPr>
              <a:t>Essential services</a:t>
            </a:r>
          </a:p>
          <a:p>
            <a:pPr lvl="0"/>
            <a:r>
              <a:rPr lang="en-GB" dirty="0">
                <a:latin typeface="Bangla MN" pitchFamily="2" charset="0"/>
                <a:cs typeface="Bangla MN" pitchFamily="2" charset="0"/>
              </a:rPr>
              <a:t>Check country guidance</a:t>
            </a:r>
          </a:p>
          <a:p>
            <a:pPr lvl="0"/>
            <a:r>
              <a:rPr lang="en-GB" b="1" dirty="0">
                <a:solidFill>
                  <a:schemeClr val="accent5"/>
                </a:solidFill>
                <a:latin typeface="Bangla MN" pitchFamily="2" charset="0"/>
                <a:cs typeface="Bangla MN" pitchFamily="2" charset="0"/>
              </a:rPr>
              <a:t>Check if colleagues &amp; friends know the guidance and if media houses have organized around standard application?</a:t>
            </a:r>
          </a:p>
          <a:p>
            <a:pPr lvl="0"/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21A28E56-7912-FF4E-A504-37C07BEB4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12" b="90000" l="9931" r="89931">
                        <a14:foregroundMark x1="32966" y1="9512" x2="32138" y2="12439"/>
                      </a14:backgroundRemoval>
                    </a14:imgEffect>
                  </a14:imgLayer>
                </a14:imgProps>
              </a:ext>
            </a:extLst>
          </a:blip>
          <a:srcRect l="9732" r="23755"/>
          <a:stretch/>
        </p:blipFill>
        <p:spPr>
          <a:xfrm>
            <a:off x="7924799" y="2493264"/>
            <a:ext cx="367453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3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6747933" cy="42519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2. Demand for Personal Protective Equipment</a:t>
            </a:r>
          </a:p>
          <a:p>
            <a:pPr lvl="0"/>
            <a:r>
              <a:rPr lang="en-ZA" dirty="0">
                <a:latin typeface="Bangla MN" pitchFamily="2" charset="0"/>
                <a:cs typeface="Bangla MN" pitchFamily="2" charset="0"/>
              </a:rPr>
              <a:t>Evolving guidance about best practice </a:t>
            </a:r>
            <a:endParaRPr lang="en-GB" dirty="0">
              <a:latin typeface="Bangla MN" pitchFamily="2" charset="0"/>
              <a:cs typeface="Bangla MN" pitchFamily="2" charset="0"/>
            </a:endParaRPr>
          </a:p>
          <a:p>
            <a:pPr lvl="0"/>
            <a:r>
              <a:rPr lang="en-GB" b="1" dirty="0">
                <a:solidFill>
                  <a:schemeClr val="accent5"/>
                </a:solidFill>
                <a:latin typeface="Bangla MN" pitchFamily="2" charset="0"/>
                <a:cs typeface="Bangla MN" pitchFamily="2" charset="0"/>
              </a:rPr>
              <a:t>Check if colleagues &amp; friends are clear about best practice </a:t>
            </a:r>
          </a:p>
          <a:p>
            <a:pPr lvl="0"/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1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28E56-7912-FF4E-A504-37C07BEB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044740"/>
            <a:ext cx="7970158" cy="45132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68C1C-94E5-9040-A986-5C96D06D7761}"/>
              </a:ext>
            </a:extLst>
          </p:cNvPr>
          <p:cNvSpPr txBox="1"/>
          <p:nvPr/>
        </p:nvSpPr>
        <p:spPr>
          <a:xfrm rot="10800000" flipV="1">
            <a:off x="8871857" y="5856514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CDC</a:t>
            </a:r>
          </a:p>
        </p:txBody>
      </p:sp>
    </p:spTree>
    <p:extLst>
      <p:ext uri="{BB962C8B-B14F-4D97-AF65-F5344CB8AC3E}">
        <p14:creationId xmlns:p14="http://schemas.microsoft.com/office/powerpoint/2010/main" val="406983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1899737"/>
            <a:ext cx="6747933" cy="425196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3. Revolutionary ways to gather news and information </a:t>
            </a:r>
          </a:p>
          <a:p>
            <a:pPr marL="0" lvl="0" indent="0">
              <a:buNone/>
            </a:pPr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chemeClr val="accent5"/>
                </a:solidFill>
                <a:latin typeface="Bangla MN" pitchFamily="2" charset="0"/>
                <a:cs typeface="Bangla MN" pitchFamily="2" charset="0"/>
              </a:rPr>
              <a:t>No physical contact with interviewees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accent5"/>
                </a:solidFill>
                <a:latin typeface="Bangla MN" pitchFamily="2" charset="0"/>
                <a:cs typeface="Bangla MN" pitchFamily="2" charset="0"/>
              </a:rPr>
              <a:t>#WorkFromHome</a:t>
            </a:r>
          </a:p>
          <a:p>
            <a:pPr marL="0" lvl="0" indent="0">
              <a:buNone/>
            </a:pPr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  <a:p>
            <a:pPr marL="0" lvl="0" indent="0">
              <a:buNone/>
            </a:pPr>
            <a:r>
              <a:rPr lang="en-ZA" dirty="0"/>
              <a:t>                        (</a:t>
            </a:r>
            <a:r>
              <a:rPr lang="en-ZA" sz="1800" dirty="0"/>
              <a:t>Photo: Partha Sarkar/Xinhua 5 March 2020)</a:t>
            </a:r>
            <a:endParaRPr lang="en-US" sz="1800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28E56-7912-FF4E-A504-37C07BEB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228" y="2434408"/>
            <a:ext cx="6182066" cy="31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AC6A-7781-B04B-9DC7-492A10F2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gla MN" pitchFamily="2" charset="0"/>
                <a:cs typeface="Bangla MN" pitchFamily="2" charset="0"/>
              </a:rPr>
              <a:t>COVID-19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FFB8-6056-4647-9A06-2484B487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>
                <a:latin typeface="Bangla MN" pitchFamily="2" charset="0"/>
                <a:cs typeface="Bangla MN" pitchFamily="2" charset="0"/>
              </a:rPr>
              <a:t>3. Revolutionary ways to gather news and information </a:t>
            </a:r>
          </a:p>
          <a:p>
            <a:pPr lvl="0"/>
            <a:endParaRPr lang="en-US" b="1" dirty="0">
              <a:solidFill>
                <a:schemeClr val="accent5"/>
              </a:solidFill>
              <a:latin typeface="Bangla MN" pitchFamily="2" charset="0"/>
              <a:cs typeface="Bangla M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28E56-7912-FF4E-A504-37C07BEB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7" y="2953583"/>
            <a:ext cx="7327940" cy="39044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5A6196-93AC-E544-8540-5C3D304149C7}"/>
              </a:ext>
            </a:extLst>
          </p:cNvPr>
          <p:cNvSpPr/>
          <p:nvPr/>
        </p:nvSpPr>
        <p:spPr>
          <a:xfrm>
            <a:off x="8536254" y="6419560"/>
            <a:ext cx="309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latin typeface="Stag"/>
              </a:rPr>
              <a:t> </a:t>
            </a:r>
            <a:r>
              <a:rPr lang="en-ZA" dirty="0"/>
              <a:t>(Photo: Lauren DeCicca/Getty)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3826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555</Words>
  <Application>Microsoft Macintosh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Bangla MN</vt:lpstr>
      <vt:lpstr>Modern Love</vt:lpstr>
      <vt:lpstr>Stag</vt:lpstr>
      <vt:lpstr>The Hand</vt:lpstr>
      <vt:lpstr>SketchyVTI</vt:lpstr>
      <vt:lpstr>Staying safe:  a guide for media covering COVID-19 </vt:lpstr>
      <vt:lpstr>    COVID-19:    People are vectors</vt:lpstr>
      <vt:lpstr>COVID-19 and people as vectors</vt:lpstr>
      <vt:lpstr>“First do no harm”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COVID-19 safety considerations</vt:lpstr>
      <vt:lpstr>Stay safe, stay home </vt:lpstr>
      <vt:lpstr>Challenges and solutions?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&amp; listen</dc:title>
  <dc:creator>Stijn Aelbers (saelbers@internews.org)</dc:creator>
  <cp:lastModifiedBy>Ida Jooste (ijooste@INTERNEWS.ORG)</cp:lastModifiedBy>
  <cp:revision>34</cp:revision>
  <cp:lastPrinted>2020-04-06T10:50:26Z</cp:lastPrinted>
  <dcterms:created xsi:type="dcterms:W3CDTF">2020-03-31T05:57:53Z</dcterms:created>
  <dcterms:modified xsi:type="dcterms:W3CDTF">2020-04-15T09:37:24Z</dcterms:modified>
</cp:coreProperties>
</file>