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58" r:id="rId4"/>
    <p:sldId id="262" r:id="rId5"/>
    <p:sldId id="263" r:id="rId6"/>
    <p:sldId id="264" r:id="rId7"/>
    <p:sldId id="267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lancet.com/pdfs/journals/lanplh/PIIS2542-5196(18)30088-3.pdf" TargetMode="External"/><Relationship Id="rId3" Type="http://schemas.openxmlformats.org/officeDocument/2006/relationships/hyperlink" Target="http://www.ids.ac.uk/publication/bringing-together-voices-to-address-climate-change-uncertainty-in-the-indian-sundarbans" TargetMode="External"/><Relationship Id="rId7" Type="http://schemas.openxmlformats.org/officeDocument/2006/relationships/hyperlink" Target="https://www.researchgate.net/publication/321108568_Climate_change_health_effects_and_response_in_South_Asia" TargetMode="External"/><Relationship Id="rId2" Type="http://schemas.openxmlformats.org/officeDocument/2006/relationships/hyperlink" Target="https://opendocs.ids.ac.uk/opendocs/bitstream/handle/123456789/13823/FHS_IssueBrief1_Sundarbans.pdf?sequence=15&amp;isAllowed=y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mc/articles/PMC5123342" TargetMode="External"/><Relationship Id="rId5" Type="http://schemas.openxmlformats.org/officeDocument/2006/relationships/hyperlink" Target="http://www.futurehealthsystems.org/publications/sundarbans-health-watch-series-1-how-healthy-are-the-childre.html" TargetMode="External"/><Relationship Id="rId10" Type="http://schemas.openxmlformats.org/officeDocument/2006/relationships/hyperlink" Target="https://www.youtube.com/watch?v=efilYVB8YRc" TargetMode="External"/><Relationship Id="rId4" Type="http://schemas.openxmlformats.org/officeDocument/2006/relationships/hyperlink" Target="https://opendocs.ids.ac.uk/opendocs/bitstream/handle/20.500.12413/14327/CCH%20Report_Final%20version_UG%20revisions.pdf?sequence=3&amp;isAllowed=y" TargetMode="External"/><Relationship Id="rId9" Type="http://schemas.openxmlformats.org/officeDocument/2006/relationships/hyperlink" Target="https://www.researchgate.net/publication/323573020_Sundarbans_Living_on_the_Edge_Climate_Change_and_Uncertainty_in_the_Indian_Sundarba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0668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Arial Black" pitchFamily="34" charset="0"/>
              </a:rPr>
              <a:t>Community health in a salty environment: Case of Bengal Delta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259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upasona\Desktop\Pollen\DSCN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5782"/>
            <a:ext cx="9144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7673" y="593467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Dr. </a:t>
            </a:r>
            <a:r>
              <a:rPr lang="en-US" dirty="0" err="1"/>
              <a:t>Upasona</a:t>
            </a:r>
            <a:r>
              <a:rPr lang="en-US" dirty="0"/>
              <a:t> </a:t>
            </a:r>
            <a:r>
              <a:rPr lang="en-US" dirty="0" err="1"/>
              <a:t>Ghosh</a:t>
            </a:r>
            <a:endParaRPr lang="en-US" dirty="0"/>
          </a:p>
          <a:p>
            <a:r>
              <a:rPr lang="en-US" dirty="0"/>
              <a:t>Indian Institute of Public Health</a:t>
            </a:r>
          </a:p>
        </p:txBody>
      </p:sp>
    </p:spTree>
    <p:extLst>
      <p:ext uri="{BB962C8B-B14F-4D97-AF65-F5344CB8AC3E}">
        <p14:creationId xmlns:p14="http://schemas.microsoft.com/office/powerpoint/2010/main" val="280720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Communities amidst uncertain climate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3568" y="1196752"/>
            <a:ext cx="8001000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From self-sufficient economy to a market-dependent one</a:t>
            </a:r>
          </a:p>
          <a:p>
            <a:pPr lvl="1"/>
            <a:r>
              <a:rPr lang="en-US" dirty="0"/>
              <a:t>Transition from farmers/fishers to wage laborers</a:t>
            </a:r>
          </a:p>
          <a:p>
            <a:pPr lvl="1"/>
            <a:r>
              <a:rPr lang="en-US" dirty="0"/>
              <a:t>Transition from food producers to consumers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 continuously mobile population </a:t>
            </a:r>
          </a:p>
          <a:p>
            <a:pPr lvl="1"/>
            <a:r>
              <a:rPr lang="en-US" dirty="0"/>
              <a:t>Inter-island and island to mainland migration</a:t>
            </a:r>
          </a:p>
          <a:p>
            <a:pPr lvl="1"/>
            <a:r>
              <a:rPr lang="en-US" dirty="0"/>
              <a:t>Rural to urban</a:t>
            </a:r>
          </a:p>
          <a:p>
            <a:pPr lvl="1"/>
            <a:r>
              <a:rPr lang="en-US" dirty="0"/>
              <a:t>Inter-states</a:t>
            </a:r>
          </a:p>
          <a:p>
            <a:pPr lvl="1"/>
            <a:r>
              <a:rPr lang="en-US" dirty="0"/>
              <a:t>Inter-country (Trans-boundary Sundarbans)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Transition from nature worship to mainstream religion</a:t>
            </a:r>
          </a:p>
          <a:p>
            <a:pPr lvl="1"/>
            <a:r>
              <a:rPr lang="en-US" dirty="0"/>
              <a:t>Less dependency on nature, dwindling faith on Bon-</a:t>
            </a:r>
            <a:r>
              <a:rPr lang="en-US" dirty="0" err="1"/>
              <a:t>bibi</a:t>
            </a:r>
            <a:endParaRPr lang="en-US" dirty="0"/>
          </a:p>
          <a:p>
            <a:pPr lvl="1"/>
            <a:r>
              <a:rPr lang="en-US" dirty="0"/>
              <a:t>Changing identity from nature-harnessing community to climate refuges </a:t>
            </a:r>
          </a:p>
          <a:p>
            <a:pPr lvl="1"/>
            <a:r>
              <a:rPr lang="en-US" dirty="0"/>
              <a:t>Reverse migration due to COVID-19 situation </a:t>
            </a:r>
          </a:p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Trapped between rural and urban life- dynamics</a:t>
            </a:r>
          </a:p>
          <a:p>
            <a:pPr lvl="1"/>
            <a:r>
              <a:rPr lang="en-US" dirty="0"/>
              <a:t>Migrating in cities without alternative life skills</a:t>
            </a:r>
          </a:p>
          <a:p>
            <a:pPr lvl="1"/>
            <a:r>
              <a:rPr lang="en-US" dirty="0"/>
              <a:t>Difficult life in workplace and slums</a:t>
            </a:r>
          </a:p>
          <a:p>
            <a:pPr lvl="1"/>
            <a:r>
              <a:rPr lang="en-US" dirty="0"/>
              <a:t>Lack the knowledge of entitlements </a:t>
            </a:r>
          </a:p>
          <a:p>
            <a:pPr lvl="1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9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8229600" cy="609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Black" pitchFamily="34" charset="0"/>
              </a:rPr>
              <a:t>Pathways of Impact on health and nutrition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42118" y="1447800"/>
            <a:ext cx="7868482" cy="4574891"/>
            <a:chOff x="-197" y="1382"/>
            <a:chExt cx="11087" cy="7609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211" y="1797"/>
              <a:ext cx="9679" cy="7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494" y="1382"/>
              <a:ext cx="3730" cy="114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ea typeface="Calibri"/>
                  <a:cs typeface="Times New Roman"/>
                </a:rPr>
                <a:t>climatic change (manifestations</a:t>
              </a:r>
              <a:r>
                <a:rPr lang="en-US" sz="1200" b="1" dirty="0">
                  <a:ea typeface="Calibri"/>
                  <a:cs typeface="Times New Roman"/>
                </a:rPr>
                <a:t>)</a:t>
              </a:r>
            </a:p>
          </p:txBody>
        </p:sp>
        <p:sp>
          <p:nvSpPr>
            <p:cNvPr id="7" name="AutoShape 10"/>
            <p:cNvSpPr>
              <a:spLocks noChangeArrowheads="1"/>
            </p:cNvSpPr>
            <p:nvPr/>
          </p:nvSpPr>
          <p:spPr bwMode="auto">
            <a:xfrm>
              <a:off x="-197" y="3186"/>
              <a:ext cx="2556" cy="916"/>
            </a:xfrm>
            <a:prstGeom prst="roundRect">
              <a:avLst>
                <a:gd name="adj" fmla="val 0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b="1" dirty="0">
                  <a:ea typeface="Calibri"/>
                  <a:cs typeface="Times New Roman"/>
                </a:rPr>
                <a:t>Sudden events like floods and cyclones</a:t>
              </a:r>
            </a:p>
          </p:txBody>
        </p:sp>
        <p:sp>
          <p:nvSpPr>
            <p:cNvPr id="8" name="AutoShape 32"/>
            <p:cNvSpPr>
              <a:spLocks noChangeArrowheads="1"/>
            </p:cNvSpPr>
            <p:nvPr/>
          </p:nvSpPr>
          <p:spPr bwMode="auto">
            <a:xfrm>
              <a:off x="3365" y="2864"/>
              <a:ext cx="2873" cy="156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400" b="1" dirty="0">
                  <a:ea typeface="Calibri"/>
                  <a:cs typeface="Times New Roman"/>
                </a:rPr>
                <a:t>Gradual events like erosion, erratic rainfall, dry spell 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H="1">
            <a:off x="1524972" y="2135026"/>
            <a:ext cx="262786" cy="368319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>
          <a:xfrm>
            <a:off x="3364812" y="2135026"/>
            <a:ext cx="368988" cy="20382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57200" y="4038600"/>
            <a:ext cx="1944588" cy="255454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Increase water borne diseases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Crop loss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Shelter demolished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Health infrastructure damaged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/>
              <a:t>Seasonal male outmigration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75233" y="3811012"/>
            <a:ext cx="2133600" cy="227754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b="1" dirty="0"/>
              <a:t>Land loss (agriculture, home stead)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/>
              <a:t>Non-communicable diseases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/>
              <a:t>Declining fish catch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/>
              <a:t>Displacement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/>
              <a:t>Changing food system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1" dirty="0"/>
              <a:t>Under nutrition</a:t>
            </a:r>
            <a:r>
              <a:rPr lang="en-US" sz="1600" b="1" dirty="0"/>
              <a:t>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90600" y="3083193"/>
            <a:ext cx="438894" cy="955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64812" y="3276795"/>
            <a:ext cx="368988" cy="583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10615" y="1328996"/>
            <a:ext cx="2920767" cy="181588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Sensitivity </a:t>
            </a:r>
            <a:endParaRPr lang="en-US" sz="1600" dirty="0"/>
          </a:p>
          <a:p>
            <a:r>
              <a:rPr lang="en-US" sz="1600" dirty="0"/>
              <a:t>Geographical position (islands, river locked, erosion prone) </a:t>
            </a:r>
          </a:p>
          <a:p>
            <a:r>
              <a:rPr lang="en-US" sz="1600" dirty="0"/>
              <a:t>Social position (gender, caste, religion) </a:t>
            </a:r>
          </a:p>
          <a:p>
            <a:r>
              <a:rPr lang="en-US" sz="1600" dirty="0"/>
              <a:t>Livelihood options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3860004"/>
            <a:ext cx="1905000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Community’s health and nutrition</a:t>
            </a: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 flipV="1">
            <a:off x="5308833" y="4321669"/>
            <a:ext cx="1015767" cy="3265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0" idx="2"/>
          </p:cNvCxnSpPr>
          <p:nvPr/>
        </p:nvCxnSpPr>
        <p:spPr>
          <a:xfrm flipH="1">
            <a:off x="7170998" y="3144878"/>
            <a:ext cx="1" cy="7151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943600" y="5308945"/>
            <a:ext cx="2687782" cy="147732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Individual and community resources </a:t>
            </a:r>
          </a:p>
          <a:p>
            <a:endParaRPr lang="en-US" dirty="0"/>
          </a:p>
          <a:p>
            <a:r>
              <a:rPr lang="en-US" dirty="0"/>
              <a:t>Social security </a:t>
            </a:r>
          </a:p>
          <a:p>
            <a:r>
              <a:rPr lang="en-US" dirty="0"/>
              <a:t>Healthcare  system </a:t>
            </a:r>
          </a:p>
        </p:txBody>
      </p:sp>
      <p:cxnSp>
        <p:nvCxnSpPr>
          <p:cNvPr id="28" name="Straight Arrow Connector 27"/>
          <p:cNvCxnSpPr>
            <a:endCxn id="21" idx="2"/>
          </p:cNvCxnSpPr>
          <p:nvPr/>
        </p:nvCxnSpPr>
        <p:spPr>
          <a:xfrm flipH="1" flipV="1">
            <a:off x="7277100" y="4783334"/>
            <a:ext cx="342900" cy="5256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88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749118"/>
            <a:ext cx="8377238" cy="488028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349008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Livelihoods effect on health and health system</a:t>
            </a:r>
          </a:p>
        </p:txBody>
      </p:sp>
      <p:pic>
        <p:nvPicPr>
          <p:cNvPr id="4098" name="Picture 2" descr="C:\Users\Upasana\Desktop\pv_selected_26aug14\Satyadaspur\kakra dhorte jete hoi sokal 6 tai fere rat 7 tai, 1.30 min lage jete, etai ekmatro jib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133600"/>
            <a:ext cx="2514600" cy="2362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6482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To some crab catching is the only livelihood…very strenuous, hazardous  and time taking</a:t>
            </a:r>
          </a:p>
        </p:txBody>
      </p:sp>
      <p:pic>
        <p:nvPicPr>
          <p:cNvPr id="4099" name="Picture 3" descr="C:\Users\Upasana\Desktop\pv_selected_26aug14\Kultali _binodpur\komor jole neme min dhorte giye jol ta meyeder sorirer vitore jai, ete kore jorayur cancer bere jai, amader grame oneker ei cancer ache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33600"/>
            <a:ext cx="2438400" cy="228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flipH="1">
            <a:off x="2895600" y="4495800"/>
            <a:ext cx="266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rebuchet MS" pitchFamily="34" charset="0"/>
              </a:rPr>
              <a:t>‘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Meen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dhara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’ (prawn seed collection) entails standing in waist high saline water for long periods causing uterus cancer. There are lot of example in our village</a:t>
            </a:r>
          </a:p>
        </p:txBody>
      </p:sp>
      <p:pic>
        <p:nvPicPr>
          <p:cNvPr id="4100" name="Picture 4" descr="C:\Users\Upasana\Desktop\pv_selected_26aug14\Jayasree colony\hature daktar, sisuder o dekhe borodero dekhe, voi kore sisuder dekhate kintu kono upai o nei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133600"/>
            <a:ext cx="2743199" cy="228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486400" y="45720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Husbands are out migrated. Mothers have to go to the RMP for treating the ill child. We are scared but no options 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203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 Black" pitchFamily="34" charset="0"/>
              </a:rPr>
              <a:t>Health Scenarios: Impacting Social Determinants</a:t>
            </a:r>
          </a:p>
        </p:txBody>
      </p:sp>
    </p:spTree>
    <p:extLst>
      <p:ext uri="{BB962C8B-B14F-4D97-AF65-F5344CB8AC3E}">
        <p14:creationId xmlns:p14="http://schemas.microsoft.com/office/powerpoint/2010/main" val="12139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300" y="304800"/>
            <a:ext cx="8483600" cy="1219201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Barriers in accessing existing health system and other resources</a:t>
            </a:r>
            <a:br>
              <a:rPr lang="en-US" sz="240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4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81200"/>
            <a:ext cx="8610600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G:\pv_selected_25aug14\Jayasree colony\J.M6.1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2895601" cy="2171701"/>
          </a:xfrm>
          <a:prstGeom prst="rect">
            <a:avLst/>
          </a:prstGeom>
          <a:noFill/>
        </p:spPr>
      </p:pic>
      <p:pic>
        <p:nvPicPr>
          <p:cNvPr id="2051" name="Picture 3" descr="G:\pv_selected_25aug14\Patharpratima_mayerchak_gr 1\M.M4.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981200"/>
            <a:ext cx="3125258" cy="2133600"/>
          </a:xfrm>
          <a:prstGeom prst="rect">
            <a:avLst/>
          </a:prstGeom>
          <a:noFill/>
        </p:spPr>
      </p:pic>
      <p:pic>
        <p:nvPicPr>
          <p:cNvPr id="2052" name="Picture 4" descr="G:\pv_selected_25aug14\Jayasree colony\J.M5.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981200"/>
            <a:ext cx="266700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" y="4724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This is the situation of the road leading towards the health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centre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during high tide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9000" y="4370456"/>
            <a:ext cx="236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The  mothers and children has to precariously cross this water body on this bamboo pole. It becomes more difficult after sunset and if the mother is carrying a child in her arms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6400800" y="4495800"/>
            <a:ext cx="236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The women have to regularly cross this water logged  portion to access potable water. </a:t>
            </a:r>
          </a:p>
        </p:txBody>
      </p:sp>
    </p:spTree>
    <p:extLst>
      <p:ext uri="{BB962C8B-B14F-4D97-AF65-F5344CB8AC3E}">
        <p14:creationId xmlns:p14="http://schemas.microsoft.com/office/powerpoint/2010/main" val="384993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cap="all" dirty="0"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Adaptive strategies taken by the communities to cope with</a:t>
            </a:r>
            <a:br>
              <a:rPr lang="en-US" sz="2400" cap="all" dirty="0">
                <a:solidFill>
                  <a:schemeClr val="tx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400" cap="all" dirty="0">
              <a:solidFill>
                <a:schemeClr val="tx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54C0CEE-05F5-42B9-9616-A17D23440C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074" name="Picture 2" descr="G:\pv_selected_25aug14\Kultali_nagenabad\DSCN01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3020219" cy="22651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40386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rebuchet MS" pitchFamily="34" charset="0"/>
              </a:rPr>
              <a:t>I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leave my younger child with the elder one. I know it is very risky but we do not have option</a:t>
            </a:r>
          </a:p>
        </p:txBody>
      </p:sp>
      <p:pic>
        <p:nvPicPr>
          <p:cNvPr id="1026" name="Picture 2" descr="C:\Users\Sibaji\Desktop\pv_25aug14\Photovoice Data_22-08-2014\Patharpratima-Dakshin gangadharpur\1st Group_Dakshin Raipur\Picss\D.M2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733798" y="1524000"/>
            <a:ext cx="2438401" cy="228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38600" y="40386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It is common to take help of traditional healing techniques for common ailments like fever</a:t>
            </a:r>
            <a:r>
              <a:rPr lang="en-US" sz="1200" b="1" dirty="0">
                <a:latin typeface="Trebuchet MS" pitchFamily="34" charset="0"/>
              </a:rPr>
              <a:t>. </a:t>
            </a:r>
          </a:p>
        </p:txBody>
      </p:sp>
      <p:pic>
        <p:nvPicPr>
          <p:cNvPr id="1027" name="Picture 3" descr="C:\Users\Sibaji\Desktop\pv_25aug14\pv_selected_26aug14\Patharpratima_mayerchak_gr 1\meiera ekhon 100 dine kj kore, onno kajo kore, tobe cheleder soman kaj korleo ordhek taka pai, meieder onno hater kajer byabostha kora gele khub valo hoi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524000"/>
            <a:ext cx="2819400" cy="226695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77000" y="4038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We plant mangrove to give a support to the embankments  </a:t>
            </a:r>
          </a:p>
        </p:txBody>
      </p:sp>
    </p:spTree>
    <p:extLst>
      <p:ext uri="{BB962C8B-B14F-4D97-AF65-F5344CB8AC3E}">
        <p14:creationId xmlns:p14="http://schemas.microsoft.com/office/powerpoint/2010/main" val="141348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Major initiatives in both the countries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1676400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Salinity resistant crops</a:t>
            </a:r>
          </a:p>
          <a:p>
            <a:pPr marL="342900" indent="-342900">
              <a:buAutoNum type="arabicPeriod"/>
            </a:pPr>
            <a:r>
              <a:rPr lang="en-US" sz="2400" dirty="0"/>
              <a:t>Brackish Aquaculture</a:t>
            </a:r>
          </a:p>
          <a:p>
            <a:pPr marL="342900" indent="-342900">
              <a:buAutoNum type="arabicPeriod"/>
            </a:pPr>
            <a:r>
              <a:rPr lang="en-US" sz="2400" dirty="0"/>
              <a:t>Crab cultivations</a:t>
            </a:r>
          </a:p>
          <a:p>
            <a:pPr marL="342900" indent="-342900">
              <a:buAutoNum type="arabicPeriod"/>
            </a:pPr>
            <a:r>
              <a:rPr lang="en-US" sz="2400" dirty="0"/>
              <a:t>Commercial prawn culture</a:t>
            </a:r>
          </a:p>
          <a:p>
            <a:pPr marL="342900" indent="-342900">
              <a:buAutoNum type="arabicPeriod"/>
            </a:pPr>
            <a:r>
              <a:rPr lang="en-US" sz="2400" dirty="0"/>
              <a:t>Aqua-</a:t>
            </a:r>
            <a:r>
              <a:rPr lang="en-US" sz="2400" dirty="0" err="1"/>
              <a:t>geophonics</a:t>
            </a: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/>
              <a:t>Green Collage</a:t>
            </a:r>
          </a:p>
          <a:p>
            <a:pPr marL="342900" indent="-342900">
              <a:buAutoNum type="arabicPeriod"/>
            </a:pPr>
            <a:r>
              <a:rPr lang="en-US" sz="2400" dirty="0"/>
              <a:t>Sack-garden</a:t>
            </a:r>
          </a:p>
          <a:p>
            <a:pPr marL="342900" indent="-342900">
              <a:buFontTx/>
              <a:buAutoNum type="arabicPeriod"/>
            </a:pPr>
            <a:r>
              <a:rPr lang="en-US" sz="2400" dirty="0"/>
              <a:t>Training of girls and women for alternative livelihood </a:t>
            </a:r>
          </a:p>
          <a:p>
            <a:pPr marL="342900" indent="-342900">
              <a:buAutoNum type="arabicPeriod"/>
            </a:pPr>
            <a:r>
              <a:rPr lang="en-US" sz="2400" dirty="0"/>
              <a:t>Participatory Research and Ownership with Technology, Information and Change (PROTIC)</a:t>
            </a:r>
          </a:p>
          <a:p>
            <a:endParaRPr lang="en-US" sz="3600" b="1" dirty="0"/>
          </a:p>
          <a:p>
            <a:pPr marL="342900" indent="-342900">
              <a:buAutoNum type="arabicPeriod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5019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0"/>
            <a:ext cx="8229600" cy="9144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 Black" pitchFamily="34" charset="0"/>
              </a:rPr>
              <a:t>What we still don’t know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905000"/>
            <a:ext cx="7010400" cy="3560298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dirty="0"/>
              <a:t>Extent of impact on health and nutrition</a:t>
            </a:r>
          </a:p>
          <a:p>
            <a:pPr marL="514350" indent="-514350" algn="l">
              <a:buAutoNum type="arabicPeriod"/>
            </a:pPr>
            <a:r>
              <a:rPr lang="en-US" dirty="0"/>
              <a:t>What people really need?</a:t>
            </a:r>
          </a:p>
          <a:p>
            <a:pPr marL="514350" indent="-514350" algn="l">
              <a:buAutoNum type="arabicPeriod"/>
            </a:pPr>
            <a:r>
              <a:rPr lang="en-US" dirty="0"/>
              <a:t>How much the health system can bear the shock?</a:t>
            </a:r>
          </a:p>
        </p:txBody>
      </p:sp>
    </p:spTree>
    <p:extLst>
      <p:ext uri="{BB962C8B-B14F-4D97-AF65-F5344CB8AC3E}">
        <p14:creationId xmlns:p14="http://schemas.microsoft.com/office/powerpoint/2010/main" val="198684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4620"/>
            <a:ext cx="78486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Study links:</a:t>
            </a:r>
          </a:p>
          <a:p>
            <a:endParaRPr lang="en-US" dirty="0"/>
          </a:p>
          <a:p>
            <a:pPr marL="342900" lvl="0" indent="-342900">
              <a:buAutoNum type="arabicPeriod"/>
            </a:pPr>
            <a:r>
              <a:rPr lang="en-US" b="1" u="sng" dirty="0">
                <a:hlinkClick r:id="rId2"/>
              </a:rPr>
              <a:t>https://opendocs.ids.ac.uk/opendocs/bitstream/handle/123456789/13823/FHS_IssueBrief1_Sundarbans.pdf?sequence=15&amp;isAllowed=y</a:t>
            </a:r>
            <a:endParaRPr lang="en-US" b="1" u="sng" dirty="0"/>
          </a:p>
          <a:p>
            <a:pPr marL="342900" lvl="0" indent="-342900">
              <a:buAutoNum type="arabicPeriod"/>
            </a:pPr>
            <a:r>
              <a:rPr lang="en-US" b="1" u="sng" dirty="0">
                <a:hlinkClick r:id="rId3"/>
              </a:rPr>
              <a:t>http://www.ids.ac.uk/publication/bringing-together-voices-to-address-climate-change-uncertainty-in-the-indian-sundarbans</a:t>
            </a:r>
            <a:endParaRPr lang="en-US" b="1" u="sng" dirty="0"/>
          </a:p>
          <a:p>
            <a:pPr marL="342900" indent="-342900">
              <a:buFontTx/>
              <a:buAutoNum type="arabicPeriod"/>
            </a:pPr>
            <a:r>
              <a:rPr lang="en-US" u="sng" dirty="0">
                <a:hlinkClick r:id="rId4"/>
              </a:rPr>
              <a:t>https://opendocs.ids.ac.uk/opendocs/bitstream/handle/20.500.12413/14327/CCH%20Report_Final%20version_UG%20revisions.pdf?sequence=3&amp;isAllowed=y</a:t>
            </a:r>
            <a:endParaRPr lang="en-US" u="sng" dirty="0"/>
          </a:p>
          <a:p>
            <a:pPr marL="342900" lvl="0" indent="-342900">
              <a:buFontTx/>
              <a:buAutoNum type="arabicPeriod"/>
            </a:pPr>
            <a:r>
              <a:rPr lang="en-US" u="sng" dirty="0">
                <a:hlinkClick r:id="rId5"/>
              </a:rPr>
              <a:t>www.futurehealthsystems.org/publications/sundarbans-health-watch-series-1-how-healthy-are-the-childre.html</a:t>
            </a:r>
            <a:endParaRPr lang="en-US" dirty="0"/>
          </a:p>
          <a:p>
            <a:pPr marL="342900" lvl="0" indent="-342900">
              <a:buFontTx/>
              <a:buAutoNum type="arabicPeriod"/>
            </a:pPr>
            <a:r>
              <a:rPr lang="en-US" dirty="0">
                <a:hlinkClick r:id="rId6"/>
              </a:rPr>
              <a:t>https://www.ncbi.nlm.nih.gov/pmc/articles/PMC5123342</a:t>
            </a:r>
            <a:endParaRPr lang="en-US" dirty="0"/>
          </a:p>
          <a:p>
            <a:pPr marL="342900" lvl="0" indent="-342900">
              <a:buAutoNum type="arabicPeriod"/>
            </a:pPr>
            <a:r>
              <a:rPr lang="en-US" dirty="0">
                <a:hlinkClick r:id="rId7"/>
              </a:rPr>
              <a:t>https://www.researchgate.net/publication/321108568_Climate_change_health_effects_and_response_in_South_Asia</a:t>
            </a:r>
            <a:endParaRPr lang="en-US" dirty="0"/>
          </a:p>
          <a:p>
            <a:pPr marL="342900" lvl="0" indent="-342900">
              <a:buAutoNum type="arabicPeriod"/>
            </a:pPr>
            <a:r>
              <a:rPr lang="en-US" dirty="0">
                <a:hlinkClick r:id="rId8"/>
              </a:rPr>
              <a:t>https://www.thelancet.com/pdfs/journals/lanplh/PIIS2542-5196(18)30088-3.pdf</a:t>
            </a:r>
            <a:endParaRPr lang="en-US" dirty="0"/>
          </a:p>
          <a:p>
            <a:pPr marL="342900" lvl="0" indent="-342900">
              <a:buAutoNum type="arabicPeriod"/>
            </a:pPr>
            <a:r>
              <a:rPr lang="en-US" dirty="0">
                <a:hlinkClick r:id="rId9"/>
              </a:rPr>
              <a:t>https://www.researchgate.net/publication/323573020_Sundarbans_Living_on_the_Edge_Climate_Change_and_Uncertainty_in_the_Indian_Sundarbans</a:t>
            </a:r>
            <a:endParaRPr lang="en-US" dirty="0"/>
          </a:p>
          <a:p>
            <a:pPr marL="342900" lvl="0" indent="-342900">
              <a:buAutoNum type="arabicPeriod"/>
            </a:pPr>
            <a:r>
              <a:rPr lang="en-US" dirty="0">
                <a:hlinkClick r:id="rId10"/>
              </a:rPr>
              <a:t>https://www.youtube.com/watch?v=efilYVB8YRc</a:t>
            </a:r>
            <a:endParaRPr lang="en-US" dirty="0"/>
          </a:p>
          <a:p>
            <a:r>
              <a:rPr lang="en-US" dirty="0"/>
              <a:t> </a:t>
            </a:r>
          </a:p>
          <a:p>
            <a:pPr marL="342900" lvl="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42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142</TotalTime>
  <Words>712</Words>
  <Application>Microsoft Office PowerPoint</Application>
  <PresentationFormat>On-screen Show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Apex</vt:lpstr>
      <vt:lpstr>Community health in a salty environment: Case of Bengal Delta</vt:lpstr>
      <vt:lpstr>Communities amidst uncertain climate</vt:lpstr>
      <vt:lpstr>Pathways of Impact on health and nutrition</vt:lpstr>
      <vt:lpstr>Health Scenarios: Impacting Social Determinants</vt:lpstr>
      <vt:lpstr>Barriers in accessing existing health system and other resources </vt:lpstr>
      <vt:lpstr>Adaptive strategies taken by the communities to cope with </vt:lpstr>
      <vt:lpstr>Major initiatives in both the countries</vt:lpstr>
      <vt:lpstr>What we still don’t know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health in a salty environment: Case of Bengal Delta</dc:title>
  <dc:creator>Dr. Upasona Ghosh</dc:creator>
  <cp:lastModifiedBy>Joydeep Gupta</cp:lastModifiedBy>
  <cp:revision>15</cp:revision>
  <dcterms:created xsi:type="dcterms:W3CDTF">2006-08-16T00:00:00Z</dcterms:created>
  <dcterms:modified xsi:type="dcterms:W3CDTF">2021-02-11T17:54:09Z</dcterms:modified>
</cp:coreProperties>
</file>