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972fcafb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972fcafb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72fcafb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72fcafb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72fcafb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972fcafb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72fcafb6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72fcafb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972fcafb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972fcafb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079050" y="452250"/>
            <a:ext cx="2985900" cy="4239000"/>
          </a:xfrm>
          <a:prstGeom prst="rect">
            <a:avLst/>
          </a:prstGeom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355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Richa Syal</a:t>
            </a:r>
            <a:endParaRPr sz="355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355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45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Malaysia’s judges throw the book at wildlife criminals</a:t>
            </a:r>
            <a:endParaRPr sz="245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45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75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85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How court data uncovered new trends in Malaysian wildlife convictions</a:t>
            </a:r>
            <a:endParaRPr sz="205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15000"/>
          </a:blip>
          <a:srcRect b="0" l="39270" r="11295" t="0"/>
          <a:stretch/>
        </p:blipFill>
        <p:spPr>
          <a:xfrm>
            <a:off x="6233550" y="427725"/>
            <a:ext cx="2901026" cy="42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26000"/>
          </a:blip>
          <a:srcRect b="0" l="25869" r="30081" t="0"/>
          <a:stretch/>
        </p:blipFill>
        <p:spPr>
          <a:xfrm>
            <a:off x="9425" y="427725"/>
            <a:ext cx="2901024" cy="42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subTitle"/>
          </p:nvPr>
        </p:nvSpPr>
        <p:spPr>
          <a:xfrm>
            <a:off x="398325" y="354175"/>
            <a:ext cx="5028600" cy="4239000"/>
          </a:xfrm>
          <a:prstGeom prst="rect">
            <a:avLst/>
          </a:prstGeom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Were Malaysian courts issuing heavier penalties for wildlife crime?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Three separate legislations: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○"/>
            </a:pPr>
            <a:r>
              <a:rPr lang="en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Peninsular Malaysia: Wildlife Conservation Act 2010 (Act 716)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○"/>
            </a:pPr>
            <a:r>
              <a:rPr lang="en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Sabah: Wildlife Conservation Enactment 1997 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○"/>
            </a:pPr>
            <a:r>
              <a:rPr lang="en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Sarawak: Wildlife Protection Ordinance 1998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Verdana"/>
              <a:buChar char="●"/>
            </a:pPr>
            <a:r>
              <a:rPr lang="en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Three types of data collection: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○"/>
            </a:pPr>
            <a:r>
              <a:rPr lang="en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Court data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○"/>
            </a:pPr>
            <a:r>
              <a:rPr lang="en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Media reports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○"/>
            </a:pPr>
            <a:r>
              <a:rPr lang="en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Local NGOs</a:t>
            </a:r>
            <a:endParaRPr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24855" r="30601" t="0"/>
          <a:stretch/>
        </p:blipFill>
        <p:spPr>
          <a:xfrm>
            <a:off x="5731725" y="0"/>
            <a:ext cx="34434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subTitle"/>
          </p:nvPr>
        </p:nvSpPr>
        <p:spPr>
          <a:xfrm>
            <a:off x="398325" y="354175"/>
            <a:ext cx="5050200" cy="4549500"/>
          </a:xfrm>
          <a:prstGeom prst="rect">
            <a:avLst/>
          </a:prstGeom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Barriers &amp; challenges with the data</a:t>
            </a:r>
            <a:endParaRPr sz="20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Official court data is scarce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Lack of public access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General hesitation by prosecutors to share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Case tracking takes time and resources</a:t>
            </a:r>
            <a:endParaRPr sz="16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3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39270" r="11295" t="0"/>
          <a:stretch/>
        </p:blipFill>
        <p:spPr>
          <a:xfrm>
            <a:off x="5753750" y="0"/>
            <a:ext cx="3390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4294967295" type="subTitle"/>
          </p:nvPr>
        </p:nvSpPr>
        <p:spPr>
          <a:xfrm>
            <a:off x="398325" y="354175"/>
            <a:ext cx="5028600" cy="4239000"/>
          </a:xfrm>
          <a:prstGeom prst="rect">
            <a:avLst/>
          </a:prstGeom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What the data showed</a:t>
            </a:r>
            <a:endParaRPr sz="21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Court reports: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○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Common reference to </a:t>
            </a:r>
            <a:r>
              <a:rPr i="1"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PP v.</a:t>
            </a: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Nguyen Thi Huong (2014)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Higher judge awareness on severity of wildlife crime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Significant increases in fines: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Verdana"/>
              <a:buChar char="○"/>
            </a:pPr>
            <a:r>
              <a:rPr lang="en"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Nov 2015 - possession of clouded leopard: RM50,000</a:t>
            </a:r>
            <a:endParaRPr sz="16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Verdana"/>
              <a:buChar char="○"/>
            </a:pPr>
            <a:r>
              <a:rPr lang="en"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April 2019 - possession of clouded leopard: RM100,000 + 2 years jail</a:t>
            </a:r>
            <a:endParaRPr sz="16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25869" r="30081" t="0"/>
          <a:stretch/>
        </p:blipFill>
        <p:spPr>
          <a:xfrm>
            <a:off x="5742850" y="0"/>
            <a:ext cx="34011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4294967295" type="subTitle"/>
          </p:nvPr>
        </p:nvSpPr>
        <p:spPr>
          <a:xfrm>
            <a:off x="398325" y="354175"/>
            <a:ext cx="5028600" cy="4239000"/>
          </a:xfrm>
          <a:prstGeom prst="rect">
            <a:avLst/>
          </a:prstGeom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Lessons on using data skills to enhance investigative reporting </a:t>
            </a:r>
            <a:endParaRPr sz="19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Look</a:t>
            </a: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for ‘common denominators’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Identify quantitative change 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Verify with experts 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Humanize the numbers 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Be transparent on the </a:t>
            </a: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gaps both in the story and in the data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Verdana"/>
              <a:buChar char="●"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Support further reporting by k</a:t>
            </a: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eeping your data open-source!</a:t>
            </a:r>
            <a:endParaRPr sz="1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55379" r="0" t="0"/>
          <a:stretch/>
        </p:blipFill>
        <p:spPr>
          <a:xfrm>
            <a:off x="5739075" y="0"/>
            <a:ext cx="34447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4294967295" type="subTitle"/>
          </p:nvPr>
        </p:nvSpPr>
        <p:spPr>
          <a:xfrm>
            <a:off x="398325" y="354175"/>
            <a:ext cx="5028600" cy="4239000"/>
          </a:xfrm>
          <a:prstGeom prst="rect">
            <a:avLst/>
          </a:prstGeom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Thanks for listening!</a:t>
            </a:r>
            <a:endParaRPr sz="28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Contact: 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richasyal@gmail.com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Link to article:</a:t>
            </a:r>
            <a:endParaRPr sz="1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https://oxpeckers.org/2021/03/malaysias-judges/</a:t>
            </a:r>
            <a:endParaRPr sz="15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4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10699" l="0" r="0" t="13254"/>
          <a:stretch/>
        </p:blipFill>
        <p:spPr>
          <a:xfrm>
            <a:off x="5739075" y="0"/>
            <a:ext cx="34447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