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c8e7ebf9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dc8e7ebf9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c8e7ebf9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c8e7ebf9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ae911457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dae911457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ae911457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dae911457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dc8e7ebf9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dc8e7ebf9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c8e7ebe9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c8e7ebe9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c8e7ebe9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dc8e7ebe9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dc8e7ebf9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dc8e7ebf9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dc8e7ebe9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dc8e7ebe9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We will only be speaking to some of the grantees who produced work for the project, but not all of them could join us today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dc8e7ebf9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dc8e7ebf9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dc8e7ebf9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dc8e7ebf9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c8e7ebf9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dc8e7ebf9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c8e7ebf9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c8e7ebf9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6.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37.png"/><Relationship Id="rId5" Type="http://schemas.openxmlformats.org/officeDocument/2006/relationships/image" Target="../media/image44.png"/><Relationship Id="rId6"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43.png"/><Relationship Id="rId5" Type="http://schemas.openxmlformats.org/officeDocument/2006/relationships/image" Target="../media/image33.png"/><Relationship Id="rId6"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1" Type="http://schemas.openxmlformats.org/officeDocument/2006/relationships/hyperlink" Target="https://oxpeckers.org/2020/08/indias-rhino-poaching-syndicates/" TargetMode="External"/><Relationship Id="rId10" Type="http://schemas.openxmlformats.org/officeDocument/2006/relationships/hyperlink" Target="https://oxpeckers.org/2020/06/china-urged-to-burn-stockpiles/" TargetMode="External"/><Relationship Id="rId13" Type="http://schemas.openxmlformats.org/officeDocument/2006/relationships/hyperlink" Target="https://oxpeckers.org/2020/10/wildlife-has-no-part-in-tcm/" TargetMode="External"/><Relationship Id="rId12" Type="http://schemas.openxmlformats.org/officeDocument/2006/relationships/hyperlink" Target="https://oxpeckers.org/2020/09/new-indonesian-law/" TargetMode="External"/><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hyperlink" Target="https://oxpeckers.org/2020/05/chinese-court-cases/" TargetMode="External"/><Relationship Id="rId9" Type="http://schemas.openxmlformats.org/officeDocument/2006/relationships/image" Target="../media/image12.jpg"/><Relationship Id="rId14" Type="http://schemas.openxmlformats.org/officeDocument/2006/relationships/hyperlink" Target="https://oxpeckers.org/2021/01/nepals-tiger-crimes/" TargetMode="External"/><Relationship Id="rId5" Type="http://schemas.openxmlformats.org/officeDocument/2006/relationships/image" Target="../media/image7.jpg"/><Relationship Id="rId6" Type="http://schemas.openxmlformats.org/officeDocument/2006/relationships/image" Target="../media/image6.jpg"/><Relationship Id="rId7" Type="http://schemas.openxmlformats.org/officeDocument/2006/relationships/image" Target="../media/image5.jpg"/><Relationship Id="rId8" Type="http://schemas.openxmlformats.org/officeDocument/2006/relationships/image" Target="../media/image9.jpg"/></Relationships>
</file>

<file path=ppt/slides/_rels/slide6.xml.rels><?xml version="1.0" encoding="UTF-8" standalone="yes"?><Relationships xmlns="http://schemas.openxmlformats.org/package/2006/relationships"><Relationship Id="rId10" Type="http://schemas.openxmlformats.org/officeDocument/2006/relationships/hyperlink" Target="https://oxpeckers.org/2021/06/philippine-wildlife-criminals/" TargetMode="External"/><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hyperlink" Target="https://oxpeckers.org/2021/03/vietnams-wildlife-criminals/" TargetMode="External"/><Relationship Id="rId9" Type="http://schemas.openxmlformats.org/officeDocument/2006/relationships/hyperlink" Target="https://oxpeckers.org/2021/05/hong-kongs-masterminds/" TargetMode="External"/><Relationship Id="rId5" Type="http://schemas.openxmlformats.org/officeDocument/2006/relationships/image" Target="../media/image3.jpg"/><Relationship Id="rId6" Type="http://schemas.openxmlformats.org/officeDocument/2006/relationships/image" Target="../media/image1.jpg"/><Relationship Id="rId7" Type="http://schemas.openxmlformats.org/officeDocument/2006/relationships/image" Target="../media/image45.png"/><Relationship Id="rId8" Type="http://schemas.openxmlformats.org/officeDocument/2006/relationships/hyperlink" Target="https://oxpeckers.org/2021/03/malaysias-judg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23.png"/><Relationship Id="rId9"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036625"/>
            <a:ext cx="9200800" cy="6504976"/>
          </a:xfrm>
          <a:prstGeom prst="rect">
            <a:avLst/>
          </a:prstGeom>
          <a:noFill/>
          <a:ln>
            <a:noFill/>
          </a:ln>
        </p:spPr>
      </p:pic>
      <p:sp>
        <p:nvSpPr>
          <p:cNvPr id="55" name="Google Shape;55;p13"/>
          <p:cNvSpPr txBox="1"/>
          <p:nvPr/>
        </p:nvSpPr>
        <p:spPr>
          <a:xfrm>
            <a:off x="457500" y="1353650"/>
            <a:ext cx="8229000" cy="327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700">
                <a:solidFill>
                  <a:schemeClr val="lt1"/>
                </a:solidFill>
                <a:latin typeface="Calibri"/>
                <a:ea typeface="Calibri"/>
                <a:cs typeface="Calibri"/>
                <a:sym typeface="Calibri"/>
              </a:rPr>
              <a:t>What we learnt from the #WildEye project in Asia</a:t>
            </a:r>
            <a:endParaRPr b="1" sz="6700">
              <a:solidFill>
                <a:schemeClr val="lt1"/>
              </a:solidFill>
              <a:latin typeface="Calibri"/>
              <a:ea typeface="Calibri"/>
              <a:cs typeface="Calibri"/>
              <a:sym typeface="Calibri"/>
            </a:endParaRPr>
          </a:p>
        </p:txBody>
      </p:sp>
      <p:pic>
        <p:nvPicPr>
          <p:cNvPr id="56" name="Google Shape;56;p13"/>
          <p:cNvPicPr preferRelativeResize="0"/>
          <p:nvPr/>
        </p:nvPicPr>
        <p:blipFill>
          <a:blip r:embed="rId4">
            <a:alphaModFix/>
          </a:blip>
          <a:stretch>
            <a:fillRect/>
          </a:stretch>
        </p:blipFill>
        <p:spPr>
          <a:xfrm>
            <a:off x="7500550" y="77025"/>
            <a:ext cx="1463175" cy="15118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2"/>
          <p:cNvPicPr preferRelativeResize="0"/>
          <p:nvPr/>
        </p:nvPicPr>
        <p:blipFill rotWithShape="1">
          <a:blip r:embed="rId3">
            <a:alphaModFix/>
          </a:blip>
          <a:srcRect b="0" l="0" r="0" t="0"/>
          <a:stretch/>
        </p:blipFill>
        <p:spPr>
          <a:xfrm>
            <a:off x="-199425" y="0"/>
            <a:ext cx="9343420" cy="6605801"/>
          </a:xfrm>
          <a:prstGeom prst="rect">
            <a:avLst/>
          </a:prstGeom>
          <a:noFill/>
          <a:ln>
            <a:noFill/>
          </a:ln>
        </p:spPr>
      </p:pic>
      <p:sp>
        <p:nvSpPr>
          <p:cNvPr id="159" name="Google Shape;159;p2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300">
                <a:solidFill>
                  <a:schemeClr val="lt1"/>
                </a:solidFill>
                <a:latin typeface="Calibri"/>
                <a:ea typeface="Calibri"/>
                <a:cs typeface="Calibri"/>
                <a:sym typeface="Calibri"/>
              </a:rPr>
              <a:t>#WildEye engaged, partnered &amp; collaborated with more than 50 organisations</a:t>
            </a:r>
            <a:endParaRPr b="1" sz="3300">
              <a:solidFill>
                <a:schemeClr val="lt1"/>
              </a:solidFill>
              <a:latin typeface="Calibri"/>
              <a:ea typeface="Calibri"/>
              <a:cs typeface="Calibri"/>
              <a:sym typeface="Calibri"/>
            </a:endParaRPr>
          </a:p>
        </p:txBody>
      </p:sp>
      <p:sp>
        <p:nvSpPr>
          <p:cNvPr id="160" name="Google Shape;160;p22"/>
          <p:cNvSpPr txBox="1"/>
          <p:nvPr/>
        </p:nvSpPr>
        <p:spPr>
          <a:xfrm>
            <a:off x="361350" y="1398400"/>
            <a:ext cx="8421300" cy="3923400"/>
          </a:xfrm>
          <a:prstGeom prst="rect">
            <a:avLst/>
          </a:prstGeom>
          <a:noFill/>
          <a:ln>
            <a:noFill/>
          </a:ln>
        </p:spPr>
        <p:txBody>
          <a:bodyPr anchorCtr="0" anchor="t" bIns="91425" lIns="91425" spcFirstLastPara="1" rIns="91425" wrap="square" tIns="91425">
            <a:spAutoFit/>
          </a:bodyPr>
          <a:lstStyle/>
          <a:p>
            <a:pPr indent="0" lvl="0" marL="12700" marR="5080" rtl="0" algn="l">
              <a:lnSpc>
                <a:spcPct val="108518"/>
              </a:lnSpc>
              <a:spcBef>
                <a:spcPts val="0"/>
              </a:spcBef>
              <a:spcAft>
                <a:spcPts val="0"/>
              </a:spcAft>
              <a:buClr>
                <a:schemeClr val="dk1"/>
              </a:buClr>
              <a:buFont typeface="Arial"/>
              <a:buNone/>
            </a:pPr>
            <a:r>
              <a:rPr lang="en" sz="1500">
                <a:solidFill>
                  <a:schemeClr val="lt1"/>
                </a:solidFill>
                <a:latin typeface="Calibri"/>
                <a:ea typeface="Calibri"/>
                <a:cs typeface="Calibri"/>
                <a:sym typeface="Calibri"/>
              </a:rPr>
              <a:t>ASEAN Centre for Biodiversity, Chinadialogue, Climate Tracker, European Union, Indonesian Data  Journalism Network (IDJN), Mongabay, Pacific Environment Journalists Network, Pacific Media Centre,  Society of Indonesian Environmental Journalists (SIEJ), Thai Society of Environmental Journalists, The  Swedish International Development Cooperation Agency (Sida), USAID, Wildlife Conservation</a:t>
            </a:r>
            <a:r>
              <a:rPr lang="en" sz="1500">
                <a:solidFill>
                  <a:schemeClr val="dk1"/>
                </a:solidFill>
                <a:latin typeface="Calibri"/>
                <a:ea typeface="Calibri"/>
                <a:cs typeface="Calibri"/>
                <a:sym typeface="Calibri"/>
              </a:rPr>
              <a:t>, </a:t>
            </a:r>
            <a:r>
              <a:rPr lang="en" sz="1500">
                <a:solidFill>
                  <a:schemeClr val="lt1"/>
                </a:solidFill>
                <a:latin typeface="Calibri"/>
                <a:ea typeface="Calibri"/>
                <a:cs typeface="Calibri"/>
                <a:sym typeface="Calibri"/>
              </a:rPr>
              <a:t>Society-India, Wildlife Conservation Society-Vietnam, Environmental Reporting Collective, Haluan.co,</a:t>
            </a:r>
            <a:r>
              <a:rPr lang="en" sz="1500">
                <a:solidFill>
                  <a:schemeClr val="dk1"/>
                </a:solidFill>
                <a:latin typeface="Calibri"/>
                <a:ea typeface="Calibri"/>
                <a:cs typeface="Calibri"/>
                <a:sym typeface="Calibri"/>
              </a:rPr>
              <a:t> </a:t>
            </a:r>
            <a:r>
              <a:rPr lang="en" sz="1500">
                <a:solidFill>
                  <a:schemeClr val="lt1"/>
                </a:solidFill>
                <a:latin typeface="Calibri"/>
                <a:ea typeface="Calibri"/>
                <a:cs typeface="Calibri"/>
                <a:sym typeface="Calibri"/>
              </a:rPr>
              <a:t>Open Development Mekong, Wildlife Justice Commission, TRAFFIC, Trace Network, African  Investigative Journalism Conference, Wits Journalism, Education for Nature - Vietnam (ENV), Global  Initiative against Transnational Organized Crime, ADM Capital Foundation, UNODC Wildlife Crime  Research Unit, Nguoi Do Thi Online, Philippine Daily Inquirer, Michigan State University, French Media  Development Agency, ENV Knowledge Hub, Alliance to Counter Crime Online, Himal Khabar, Global  Forest Watch, Environmental Investigation Agency, Organized Crime and Corruption Reporting  Project, Third Pole, Deutsche Welle, Scroll.in, Ekuatorial, Wild Tiger, International Anti-Corruption  Conference, Deutsche Gesellschaft fur Internationale Zusammenarbeit, Finnish Museum of Natural  History, Four Paws, C4ADS, i of the Elephant, Earth League International, United Nations Office on Drugs and Crime &amp; INTERPOL</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3"/>
          <p:cNvPicPr preferRelativeResize="0"/>
          <p:nvPr/>
        </p:nvPicPr>
        <p:blipFill rotWithShape="1">
          <a:blip r:embed="rId3">
            <a:alphaModFix/>
          </a:blip>
          <a:srcRect b="0" l="0" r="0" t="0"/>
          <a:stretch/>
        </p:blipFill>
        <p:spPr>
          <a:xfrm>
            <a:off x="-199425" y="-304800"/>
            <a:ext cx="9343420" cy="6605801"/>
          </a:xfrm>
          <a:prstGeom prst="rect">
            <a:avLst/>
          </a:prstGeom>
          <a:noFill/>
          <a:ln>
            <a:noFill/>
          </a:ln>
        </p:spPr>
      </p:pic>
      <p:sp>
        <p:nvSpPr>
          <p:cNvPr id="166" name="Google Shape;166;p23"/>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0">
                <a:solidFill>
                  <a:schemeClr val="lt1"/>
                </a:solidFill>
                <a:latin typeface="Calibri"/>
                <a:ea typeface="Calibri"/>
                <a:cs typeface="Calibri"/>
                <a:sym typeface="Calibri"/>
              </a:rPr>
              <a:t>Takeaways</a:t>
            </a:r>
            <a:endParaRPr b="1" sz="8000">
              <a:solidFill>
                <a:schemeClr val="lt1"/>
              </a:solidFill>
              <a:latin typeface="Calibri"/>
              <a:ea typeface="Calibri"/>
              <a:cs typeface="Calibri"/>
              <a:sym typeface="Calibri"/>
            </a:endParaRPr>
          </a:p>
        </p:txBody>
      </p:sp>
      <p:sp>
        <p:nvSpPr>
          <p:cNvPr id="167" name="Google Shape;167;p23"/>
          <p:cNvSpPr/>
          <p:nvPr/>
        </p:nvSpPr>
        <p:spPr>
          <a:xfrm>
            <a:off x="161900" y="14263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23"/>
          <p:cNvPicPr preferRelativeResize="0"/>
          <p:nvPr/>
        </p:nvPicPr>
        <p:blipFill rotWithShape="1">
          <a:blip r:embed="rId4">
            <a:alphaModFix/>
          </a:blip>
          <a:srcRect b="0" l="0" r="0" t="0"/>
          <a:stretch/>
        </p:blipFill>
        <p:spPr>
          <a:xfrm>
            <a:off x="40088" y="1507250"/>
            <a:ext cx="2510175" cy="1774701"/>
          </a:xfrm>
          <a:prstGeom prst="rect">
            <a:avLst/>
          </a:prstGeom>
          <a:noFill/>
          <a:ln>
            <a:noFill/>
          </a:ln>
        </p:spPr>
      </p:pic>
      <p:sp>
        <p:nvSpPr>
          <p:cNvPr id="169" name="Google Shape;169;p23"/>
          <p:cNvSpPr txBox="1"/>
          <p:nvPr>
            <p:ph idx="1" type="body"/>
          </p:nvPr>
        </p:nvSpPr>
        <p:spPr>
          <a:xfrm>
            <a:off x="199275" y="3281950"/>
            <a:ext cx="21918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Wildlife trafficking continues to </a:t>
            </a:r>
            <a:r>
              <a:rPr b="1" lang="en" sz="2000">
                <a:solidFill>
                  <a:schemeClr val="lt1"/>
                </a:solidFill>
                <a:latin typeface="Calibri"/>
                <a:ea typeface="Calibri"/>
                <a:cs typeface="Calibri"/>
                <a:sym typeface="Calibri"/>
              </a:rPr>
              <a:t>thrive</a:t>
            </a:r>
            <a:r>
              <a:rPr lang="en" sz="2000">
                <a:solidFill>
                  <a:schemeClr val="lt1"/>
                </a:solidFill>
                <a:latin typeface="Calibri"/>
                <a:ea typeface="Calibri"/>
                <a:cs typeface="Calibri"/>
                <a:sym typeface="Calibri"/>
              </a:rPr>
              <a:t> despite the pandemic</a:t>
            </a:r>
            <a:endParaRPr sz="2000">
              <a:solidFill>
                <a:schemeClr val="lt1"/>
              </a:solidFill>
              <a:latin typeface="Calibri"/>
              <a:ea typeface="Calibri"/>
              <a:cs typeface="Calibri"/>
              <a:sym typeface="Calibri"/>
            </a:endParaRPr>
          </a:p>
        </p:txBody>
      </p:sp>
      <p:sp>
        <p:nvSpPr>
          <p:cNvPr id="170" name="Google Shape;170;p23"/>
          <p:cNvSpPr/>
          <p:nvPr/>
        </p:nvSpPr>
        <p:spPr>
          <a:xfrm>
            <a:off x="3382513" y="14263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3"/>
          <p:cNvSpPr/>
          <p:nvPr/>
        </p:nvSpPr>
        <p:spPr>
          <a:xfrm>
            <a:off x="6444000" y="14263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p23"/>
          <p:cNvPicPr preferRelativeResize="0"/>
          <p:nvPr/>
        </p:nvPicPr>
        <p:blipFill rotWithShape="1">
          <a:blip r:embed="rId5">
            <a:alphaModFix/>
          </a:blip>
          <a:srcRect b="0" l="0" r="0" t="0"/>
          <a:stretch/>
        </p:blipFill>
        <p:spPr>
          <a:xfrm>
            <a:off x="3314850" y="1560025"/>
            <a:ext cx="2510175" cy="1774701"/>
          </a:xfrm>
          <a:prstGeom prst="rect">
            <a:avLst/>
          </a:prstGeom>
          <a:noFill/>
          <a:ln>
            <a:noFill/>
          </a:ln>
        </p:spPr>
      </p:pic>
      <p:sp>
        <p:nvSpPr>
          <p:cNvPr id="173" name="Google Shape;173;p23"/>
          <p:cNvSpPr txBox="1"/>
          <p:nvPr>
            <p:ph idx="1" type="body"/>
          </p:nvPr>
        </p:nvSpPr>
        <p:spPr>
          <a:xfrm>
            <a:off x="3477400" y="3281950"/>
            <a:ext cx="21918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lt1"/>
                </a:solidFill>
                <a:latin typeface="Calibri"/>
                <a:ea typeface="Calibri"/>
                <a:cs typeface="Calibri"/>
                <a:sym typeface="Calibri"/>
              </a:rPr>
              <a:t>Some</a:t>
            </a:r>
            <a:r>
              <a:rPr lang="en" sz="2000">
                <a:solidFill>
                  <a:schemeClr val="lt1"/>
                </a:solidFill>
                <a:latin typeface="Calibri"/>
                <a:ea typeface="Calibri"/>
                <a:cs typeface="Calibri"/>
                <a:sym typeface="Calibri"/>
              </a:rPr>
              <a:t> countries' laws &amp; legislation are adapting to the situation</a:t>
            </a:r>
            <a:endParaRPr sz="2000">
              <a:solidFill>
                <a:schemeClr val="lt1"/>
              </a:solidFill>
              <a:latin typeface="Calibri"/>
              <a:ea typeface="Calibri"/>
              <a:cs typeface="Calibri"/>
              <a:sym typeface="Calibri"/>
            </a:endParaRPr>
          </a:p>
        </p:txBody>
      </p:sp>
      <p:pic>
        <p:nvPicPr>
          <p:cNvPr id="174" name="Google Shape;174;p23"/>
          <p:cNvPicPr preferRelativeResize="0"/>
          <p:nvPr/>
        </p:nvPicPr>
        <p:blipFill rotWithShape="1">
          <a:blip r:embed="rId6">
            <a:alphaModFix/>
          </a:blip>
          <a:srcRect b="0" l="0" r="0" t="0"/>
          <a:stretch/>
        </p:blipFill>
        <p:spPr>
          <a:xfrm>
            <a:off x="6394275" y="1625725"/>
            <a:ext cx="2510175" cy="1774701"/>
          </a:xfrm>
          <a:prstGeom prst="rect">
            <a:avLst/>
          </a:prstGeom>
          <a:noFill/>
          <a:ln>
            <a:noFill/>
          </a:ln>
        </p:spPr>
      </p:pic>
      <p:sp>
        <p:nvSpPr>
          <p:cNvPr id="175" name="Google Shape;175;p23"/>
          <p:cNvSpPr txBox="1"/>
          <p:nvPr>
            <p:ph idx="1" type="body"/>
          </p:nvPr>
        </p:nvSpPr>
        <p:spPr>
          <a:xfrm>
            <a:off x="6603125" y="3334725"/>
            <a:ext cx="21918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chemeClr val="lt1"/>
                </a:solidFill>
                <a:latin typeface="Calibri"/>
                <a:ea typeface="Calibri"/>
                <a:cs typeface="Calibri"/>
                <a:sym typeface="Calibri"/>
              </a:rPr>
              <a:t>Kingpins</a:t>
            </a:r>
            <a:r>
              <a:rPr lang="en" sz="2000">
                <a:solidFill>
                  <a:schemeClr val="lt1"/>
                </a:solidFill>
                <a:latin typeface="Calibri"/>
                <a:ea typeface="Calibri"/>
                <a:cs typeface="Calibri"/>
                <a:sym typeface="Calibri"/>
              </a:rPr>
              <a:t> seemingly always one step ahead</a:t>
            </a:r>
            <a:endParaRPr sz="2000">
              <a:solidFill>
                <a:schemeClr val="lt1"/>
              </a:solidFill>
              <a:latin typeface="Calibri"/>
              <a:ea typeface="Calibri"/>
              <a:cs typeface="Calibri"/>
              <a:sym typeface="Calibri"/>
            </a:endParaRPr>
          </a:p>
          <a:p>
            <a:pPr indent="0" lvl="0" marL="0" rtl="0" algn="ctr">
              <a:lnSpc>
                <a:spcPct val="100000"/>
              </a:lnSpc>
              <a:spcBef>
                <a:spcPts val="0"/>
              </a:spcBef>
              <a:spcAft>
                <a:spcPts val="0"/>
              </a:spcAft>
              <a:buNone/>
            </a:pPr>
            <a:r>
              <a:t/>
            </a:r>
            <a:endParaRPr sz="20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4"/>
          <p:cNvPicPr preferRelativeResize="0"/>
          <p:nvPr/>
        </p:nvPicPr>
        <p:blipFill rotWithShape="1">
          <a:blip r:embed="rId3">
            <a:alphaModFix/>
          </a:blip>
          <a:srcRect b="0" l="0" r="0" t="0"/>
          <a:stretch/>
        </p:blipFill>
        <p:spPr>
          <a:xfrm>
            <a:off x="-199425" y="-228600"/>
            <a:ext cx="9343420" cy="6605801"/>
          </a:xfrm>
          <a:prstGeom prst="rect">
            <a:avLst/>
          </a:prstGeom>
          <a:noFill/>
          <a:ln>
            <a:noFill/>
          </a:ln>
        </p:spPr>
      </p:pic>
      <p:sp>
        <p:nvSpPr>
          <p:cNvPr id="181" name="Google Shape;181;p24"/>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0">
                <a:solidFill>
                  <a:schemeClr val="lt1"/>
                </a:solidFill>
                <a:latin typeface="Calibri"/>
                <a:ea typeface="Calibri"/>
                <a:cs typeface="Calibri"/>
                <a:sym typeface="Calibri"/>
              </a:rPr>
              <a:t>Takeaways</a:t>
            </a:r>
            <a:endParaRPr b="1" sz="8000">
              <a:solidFill>
                <a:schemeClr val="lt1"/>
              </a:solidFill>
              <a:latin typeface="Calibri"/>
              <a:ea typeface="Calibri"/>
              <a:cs typeface="Calibri"/>
              <a:sym typeface="Calibri"/>
            </a:endParaRPr>
          </a:p>
        </p:txBody>
      </p:sp>
      <p:sp>
        <p:nvSpPr>
          <p:cNvPr id="182" name="Google Shape;182;p24"/>
          <p:cNvSpPr/>
          <p:nvPr/>
        </p:nvSpPr>
        <p:spPr>
          <a:xfrm>
            <a:off x="161900" y="15025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24"/>
          <p:cNvPicPr preferRelativeResize="0"/>
          <p:nvPr/>
        </p:nvPicPr>
        <p:blipFill rotWithShape="1">
          <a:blip r:embed="rId4">
            <a:alphaModFix/>
          </a:blip>
          <a:srcRect b="0" l="0" r="0" t="0"/>
          <a:stretch/>
        </p:blipFill>
        <p:spPr>
          <a:xfrm>
            <a:off x="40088" y="1583450"/>
            <a:ext cx="2510175" cy="1774701"/>
          </a:xfrm>
          <a:prstGeom prst="rect">
            <a:avLst/>
          </a:prstGeom>
          <a:noFill/>
          <a:ln>
            <a:noFill/>
          </a:ln>
        </p:spPr>
      </p:pic>
      <p:sp>
        <p:nvSpPr>
          <p:cNvPr id="184" name="Google Shape;184;p24"/>
          <p:cNvSpPr txBox="1"/>
          <p:nvPr>
            <p:ph idx="1" type="body"/>
          </p:nvPr>
        </p:nvSpPr>
        <p:spPr>
          <a:xfrm>
            <a:off x="199275" y="3434350"/>
            <a:ext cx="21918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More resources + support available to law enforcement</a:t>
            </a:r>
            <a:endParaRPr sz="2000">
              <a:solidFill>
                <a:schemeClr val="lt1"/>
              </a:solidFill>
              <a:latin typeface="Calibri"/>
              <a:ea typeface="Calibri"/>
              <a:cs typeface="Calibri"/>
              <a:sym typeface="Calibri"/>
            </a:endParaRPr>
          </a:p>
        </p:txBody>
      </p:sp>
      <p:sp>
        <p:nvSpPr>
          <p:cNvPr id="185" name="Google Shape;185;p24"/>
          <p:cNvSpPr/>
          <p:nvPr/>
        </p:nvSpPr>
        <p:spPr>
          <a:xfrm>
            <a:off x="3382513" y="15025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4"/>
          <p:cNvSpPr/>
          <p:nvPr/>
        </p:nvSpPr>
        <p:spPr>
          <a:xfrm>
            <a:off x="6444000" y="15025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24"/>
          <p:cNvPicPr preferRelativeResize="0"/>
          <p:nvPr/>
        </p:nvPicPr>
        <p:blipFill>
          <a:blip r:embed="rId5">
            <a:alphaModFix/>
          </a:blip>
          <a:stretch>
            <a:fillRect/>
          </a:stretch>
        </p:blipFill>
        <p:spPr>
          <a:xfrm>
            <a:off x="3238650" y="1636225"/>
            <a:ext cx="2510175" cy="1774701"/>
          </a:xfrm>
          <a:prstGeom prst="rect">
            <a:avLst/>
          </a:prstGeom>
          <a:noFill/>
          <a:ln>
            <a:noFill/>
          </a:ln>
        </p:spPr>
      </p:pic>
      <p:sp>
        <p:nvSpPr>
          <p:cNvPr id="188" name="Google Shape;188;p24"/>
          <p:cNvSpPr txBox="1"/>
          <p:nvPr>
            <p:ph idx="1" type="body"/>
          </p:nvPr>
        </p:nvSpPr>
        <p:spPr>
          <a:xfrm>
            <a:off x="3452538" y="3434350"/>
            <a:ext cx="21918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More attention on wildlife trafficking and its links to zoonotic diseases</a:t>
            </a:r>
            <a:endParaRPr sz="2000">
              <a:solidFill>
                <a:schemeClr val="lt1"/>
              </a:solidFill>
              <a:latin typeface="Calibri"/>
              <a:ea typeface="Calibri"/>
              <a:cs typeface="Calibri"/>
              <a:sym typeface="Calibri"/>
            </a:endParaRPr>
          </a:p>
        </p:txBody>
      </p:sp>
      <p:pic>
        <p:nvPicPr>
          <p:cNvPr id="189" name="Google Shape;189;p24"/>
          <p:cNvPicPr preferRelativeResize="0"/>
          <p:nvPr/>
        </p:nvPicPr>
        <p:blipFill rotWithShape="1">
          <a:blip r:embed="rId6">
            <a:alphaModFix/>
          </a:blip>
          <a:srcRect b="0" l="0" r="0" t="0"/>
          <a:stretch/>
        </p:blipFill>
        <p:spPr>
          <a:xfrm>
            <a:off x="6394275" y="1701925"/>
            <a:ext cx="2510175" cy="1774701"/>
          </a:xfrm>
          <a:prstGeom prst="rect">
            <a:avLst/>
          </a:prstGeom>
          <a:noFill/>
          <a:ln>
            <a:noFill/>
          </a:ln>
        </p:spPr>
      </p:pic>
      <p:sp>
        <p:nvSpPr>
          <p:cNvPr id="190" name="Google Shape;190;p24"/>
          <p:cNvSpPr txBox="1"/>
          <p:nvPr>
            <p:ph idx="1" type="body"/>
          </p:nvPr>
        </p:nvSpPr>
        <p:spPr>
          <a:xfrm>
            <a:off x="6603125" y="3476625"/>
            <a:ext cx="2191800" cy="1416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Concerted effort to crack down on wildlife crime</a:t>
            </a:r>
            <a:endParaRPr sz="2000">
              <a:solidFill>
                <a:schemeClr val="lt1"/>
              </a:solidFill>
              <a:latin typeface="Calibri"/>
              <a:ea typeface="Calibri"/>
              <a:cs typeface="Calibri"/>
              <a:sym typeface="Calibri"/>
            </a:endParaRPr>
          </a:p>
          <a:p>
            <a:pPr indent="0" lvl="0" marL="0" rtl="0" algn="ctr">
              <a:lnSpc>
                <a:spcPct val="100000"/>
              </a:lnSpc>
              <a:spcBef>
                <a:spcPts val="0"/>
              </a:spcBef>
              <a:spcAft>
                <a:spcPts val="0"/>
              </a:spcAft>
              <a:buNone/>
            </a:pPr>
            <a:r>
              <a:t/>
            </a:r>
            <a:endParaRPr sz="20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5"/>
          <p:cNvPicPr preferRelativeResize="0"/>
          <p:nvPr/>
        </p:nvPicPr>
        <p:blipFill rotWithShape="1">
          <a:blip r:embed="rId3">
            <a:alphaModFix/>
          </a:blip>
          <a:srcRect b="0" l="0" r="0" t="0"/>
          <a:stretch/>
        </p:blipFill>
        <p:spPr>
          <a:xfrm>
            <a:off x="-199425" y="-228600"/>
            <a:ext cx="9343420" cy="6605801"/>
          </a:xfrm>
          <a:prstGeom prst="rect">
            <a:avLst/>
          </a:prstGeom>
          <a:noFill/>
          <a:ln>
            <a:noFill/>
          </a:ln>
        </p:spPr>
      </p:pic>
      <p:sp>
        <p:nvSpPr>
          <p:cNvPr id="196" name="Google Shape;196;p25"/>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0">
                <a:solidFill>
                  <a:schemeClr val="lt1"/>
                </a:solidFill>
                <a:latin typeface="Calibri"/>
                <a:ea typeface="Calibri"/>
                <a:cs typeface="Calibri"/>
                <a:sym typeface="Calibri"/>
              </a:rPr>
              <a:t>Takeaways</a:t>
            </a:r>
            <a:endParaRPr b="1" sz="8000">
              <a:solidFill>
                <a:schemeClr val="lt1"/>
              </a:solidFill>
              <a:latin typeface="Calibri"/>
              <a:ea typeface="Calibri"/>
              <a:cs typeface="Calibri"/>
              <a:sym typeface="Calibri"/>
            </a:endParaRPr>
          </a:p>
        </p:txBody>
      </p:sp>
      <p:sp>
        <p:nvSpPr>
          <p:cNvPr id="197" name="Google Shape;197;p25"/>
          <p:cNvSpPr/>
          <p:nvPr/>
        </p:nvSpPr>
        <p:spPr>
          <a:xfrm>
            <a:off x="161900" y="15025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25"/>
          <p:cNvPicPr preferRelativeResize="0"/>
          <p:nvPr/>
        </p:nvPicPr>
        <p:blipFill rotWithShape="1">
          <a:blip r:embed="rId4">
            <a:alphaModFix/>
          </a:blip>
          <a:srcRect b="0" l="0" r="0" t="0"/>
          <a:stretch/>
        </p:blipFill>
        <p:spPr>
          <a:xfrm>
            <a:off x="40088" y="1583450"/>
            <a:ext cx="2510175" cy="1774701"/>
          </a:xfrm>
          <a:prstGeom prst="rect">
            <a:avLst/>
          </a:prstGeom>
          <a:noFill/>
          <a:ln>
            <a:noFill/>
          </a:ln>
        </p:spPr>
      </p:pic>
      <p:sp>
        <p:nvSpPr>
          <p:cNvPr id="199" name="Google Shape;199;p25"/>
          <p:cNvSpPr txBox="1"/>
          <p:nvPr>
            <p:ph idx="1" type="body"/>
          </p:nvPr>
        </p:nvSpPr>
        <p:spPr>
          <a:xfrm>
            <a:off x="199275" y="3586750"/>
            <a:ext cx="2191800" cy="800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Growing interest in data journalism</a:t>
            </a:r>
            <a:endParaRPr sz="2000">
              <a:solidFill>
                <a:schemeClr val="lt1"/>
              </a:solidFill>
              <a:latin typeface="Calibri"/>
              <a:ea typeface="Calibri"/>
              <a:cs typeface="Calibri"/>
              <a:sym typeface="Calibri"/>
            </a:endParaRPr>
          </a:p>
        </p:txBody>
      </p:sp>
      <p:sp>
        <p:nvSpPr>
          <p:cNvPr id="200" name="Google Shape;200;p25"/>
          <p:cNvSpPr/>
          <p:nvPr/>
        </p:nvSpPr>
        <p:spPr>
          <a:xfrm>
            <a:off x="3357725" y="15025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5"/>
          <p:cNvSpPr/>
          <p:nvPr/>
        </p:nvSpPr>
        <p:spPr>
          <a:xfrm>
            <a:off x="6444000" y="1502500"/>
            <a:ext cx="2388300" cy="3337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25"/>
          <p:cNvPicPr preferRelativeResize="0"/>
          <p:nvPr/>
        </p:nvPicPr>
        <p:blipFill rotWithShape="1">
          <a:blip r:embed="rId5">
            <a:alphaModFix/>
          </a:blip>
          <a:srcRect b="0" l="0" r="0" t="0"/>
          <a:stretch/>
        </p:blipFill>
        <p:spPr>
          <a:xfrm>
            <a:off x="3314850" y="1636225"/>
            <a:ext cx="2510175" cy="1774701"/>
          </a:xfrm>
          <a:prstGeom prst="rect">
            <a:avLst/>
          </a:prstGeom>
          <a:noFill/>
          <a:ln>
            <a:noFill/>
          </a:ln>
        </p:spPr>
      </p:pic>
      <p:sp>
        <p:nvSpPr>
          <p:cNvPr id="203" name="Google Shape;203;p25"/>
          <p:cNvSpPr txBox="1"/>
          <p:nvPr>
            <p:ph idx="1" type="body"/>
          </p:nvPr>
        </p:nvSpPr>
        <p:spPr>
          <a:xfrm>
            <a:off x="3477400" y="3586750"/>
            <a:ext cx="2191800" cy="11082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1"/>
              </a:buClr>
              <a:buSzPts val="1100"/>
              <a:buFont typeface="Arial"/>
              <a:buNone/>
            </a:pPr>
            <a:r>
              <a:rPr lang="en" sz="2000">
                <a:solidFill>
                  <a:schemeClr val="lt1"/>
                </a:solidFill>
                <a:latin typeface="Calibri"/>
                <a:ea typeface="Calibri"/>
                <a:cs typeface="Calibri"/>
                <a:sym typeface="Calibri"/>
              </a:rPr>
              <a:t>Difficult to access data in some places</a:t>
            </a:r>
            <a:endParaRPr sz="2000">
              <a:solidFill>
                <a:schemeClr val="lt1"/>
              </a:solidFill>
              <a:latin typeface="Calibri"/>
              <a:ea typeface="Calibri"/>
              <a:cs typeface="Calibri"/>
              <a:sym typeface="Calibri"/>
            </a:endParaRPr>
          </a:p>
        </p:txBody>
      </p:sp>
      <p:pic>
        <p:nvPicPr>
          <p:cNvPr id="204" name="Google Shape;204;p25"/>
          <p:cNvPicPr preferRelativeResize="0"/>
          <p:nvPr/>
        </p:nvPicPr>
        <p:blipFill rotWithShape="1">
          <a:blip r:embed="rId6">
            <a:alphaModFix/>
          </a:blip>
          <a:srcRect b="0" l="0" r="0" t="0"/>
          <a:stretch/>
        </p:blipFill>
        <p:spPr>
          <a:xfrm>
            <a:off x="6596400" y="1507250"/>
            <a:ext cx="2510175" cy="1774701"/>
          </a:xfrm>
          <a:prstGeom prst="rect">
            <a:avLst/>
          </a:prstGeom>
          <a:noFill/>
          <a:ln>
            <a:noFill/>
          </a:ln>
        </p:spPr>
      </p:pic>
      <p:sp>
        <p:nvSpPr>
          <p:cNvPr id="205" name="Google Shape;205;p25"/>
          <p:cNvSpPr txBox="1"/>
          <p:nvPr>
            <p:ph idx="1" type="body"/>
          </p:nvPr>
        </p:nvSpPr>
        <p:spPr>
          <a:xfrm>
            <a:off x="6553475" y="3294200"/>
            <a:ext cx="2191800" cy="2031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Liberated significant amount of data used by journalists + law enforcement</a:t>
            </a:r>
            <a:endParaRPr sz="2000">
              <a:solidFill>
                <a:schemeClr val="lt1"/>
              </a:solidFill>
              <a:latin typeface="Calibri"/>
              <a:ea typeface="Calibri"/>
              <a:cs typeface="Calibri"/>
              <a:sym typeface="Calibri"/>
            </a:endParaRPr>
          </a:p>
          <a:p>
            <a:pPr indent="0" lvl="0" marL="0" rtl="0" algn="ctr">
              <a:lnSpc>
                <a:spcPct val="100000"/>
              </a:lnSpc>
              <a:spcBef>
                <a:spcPts val="0"/>
              </a:spcBef>
              <a:spcAft>
                <a:spcPts val="0"/>
              </a:spcAft>
              <a:buNone/>
            </a:pPr>
            <a:r>
              <a:t/>
            </a:r>
            <a:endParaRPr sz="20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6"/>
          <p:cNvPicPr preferRelativeResize="0"/>
          <p:nvPr/>
        </p:nvPicPr>
        <p:blipFill rotWithShape="1">
          <a:blip r:embed="rId3">
            <a:alphaModFix/>
          </a:blip>
          <a:srcRect b="0" l="0" r="0" t="0"/>
          <a:stretch/>
        </p:blipFill>
        <p:spPr>
          <a:xfrm>
            <a:off x="-99700" y="-1212125"/>
            <a:ext cx="9343420" cy="6605801"/>
          </a:xfrm>
          <a:prstGeom prst="rect">
            <a:avLst/>
          </a:prstGeom>
          <a:noFill/>
          <a:ln>
            <a:noFill/>
          </a:ln>
        </p:spPr>
      </p:pic>
      <p:sp>
        <p:nvSpPr>
          <p:cNvPr id="211" name="Google Shape;211;p2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0">
                <a:solidFill>
                  <a:schemeClr val="lt1"/>
                </a:solidFill>
                <a:latin typeface="Calibri"/>
                <a:ea typeface="Calibri"/>
                <a:cs typeface="Calibri"/>
                <a:sym typeface="Calibri"/>
              </a:rPr>
              <a:t>Thank you!</a:t>
            </a:r>
            <a:endParaRPr b="1" sz="8000">
              <a:solidFill>
                <a:schemeClr val="lt1"/>
              </a:solidFill>
              <a:latin typeface="Calibri"/>
              <a:ea typeface="Calibri"/>
              <a:cs typeface="Calibri"/>
              <a:sym typeface="Calibri"/>
            </a:endParaRPr>
          </a:p>
        </p:txBody>
      </p:sp>
      <p:sp>
        <p:nvSpPr>
          <p:cNvPr id="212" name="Google Shape;212;p26"/>
          <p:cNvSpPr/>
          <p:nvPr/>
        </p:nvSpPr>
        <p:spPr>
          <a:xfrm>
            <a:off x="-177800" y="3683000"/>
            <a:ext cx="9421500" cy="176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26"/>
          <p:cNvPicPr preferRelativeResize="0"/>
          <p:nvPr/>
        </p:nvPicPr>
        <p:blipFill>
          <a:blip r:embed="rId4">
            <a:alphaModFix/>
          </a:blip>
          <a:stretch>
            <a:fillRect/>
          </a:stretch>
        </p:blipFill>
        <p:spPr>
          <a:xfrm>
            <a:off x="152400" y="4123575"/>
            <a:ext cx="3873202" cy="835500"/>
          </a:xfrm>
          <a:prstGeom prst="rect">
            <a:avLst/>
          </a:prstGeom>
          <a:noFill/>
          <a:ln>
            <a:noFill/>
          </a:ln>
        </p:spPr>
      </p:pic>
      <p:pic>
        <p:nvPicPr>
          <p:cNvPr id="214" name="Google Shape;214;p26"/>
          <p:cNvPicPr preferRelativeResize="0"/>
          <p:nvPr/>
        </p:nvPicPr>
        <p:blipFill>
          <a:blip r:embed="rId5">
            <a:alphaModFix/>
          </a:blip>
          <a:stretch>
            <a:fillRect/>
          </a:stretch>
        </p:blipFill>
        <p:spPr>
          <a:xfrm>
            <a:off x="6777123" y="3758075"/>
            <a:ext cx="2254050" cy="1201000"/>
          </a:xfrm>
          <a:prstGeom prst="rect">
            <a:avLst/>
          </a:prstGeom>
          <a:noFill/>
          <a:ln>
            <a:noFill/>
          </a:ln>
        </p:spPr>
      </p:pic>
      <p:pic>
        <p:nvPicPr>
          <p:cNvPr id="215" name="Google Shape;215;p26"/>
          <p:cNvPicPr preferRelativeResize="0"/>
          <p:nvPr/>
        </p:nvPicPr>
        <p:blipFill>
          <a:blip r:embed="rId6">
            <a:alphaModFix/>
          </a:blip>
          <a:stretch>
            <a:fillRect/>
          </a:stretch>
        </p:blipFill>
        <p:spPr>
          <a:xfrm>
            <a:off x="3949400" y="3940825"/>
            <a:ext cx="2882400" cy="1201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mt="60000"/>
          </a:blip>
          <a:stretch>
            <a:fillRect/>
          </a:stretch>
        </p:blipFill>
        <p:spPr>
          <a:xfrm>
            <a:off x="-1" y="-224055"/>
            <a:ext cx="9143999" cy="5971580"/>
          </a:xfrm>
          <a:prstGeom prst="rect">
            <a:avLst/>
          </a:prstGeom>
          <a:noFill/>
          <a:ln>
            <a:noFill/>
          </a:ln>
        </p:spPr>
      </p:pic>
      <p:sp>
        <p:nvSpPr>
          <p:cNvPr id="62" name="Google Shape;62;p1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20">
                <a:latin typeface="Calibri"/>
                <a:ea typeface="Calibri"/>
                <a:cs typeface="Calibri"/>
                <a:sym typeface="Calibri"/>
              </a:rPr>
              <a:t>What is #WildEye?</a:t>
            </a:r>
            <a:endParaRPr b="1" sz="4020">
              <a:latin typeface="Calibri"/>
              <a:ea typeface="Calibri"/>
              <a:cs typeface="Calibri"/>
              <a:sym typeface="Calibri"/>
            </a:endParaRPr>
          </a:p>
        </p:txBody>
      </p:sp>
      <p:sp>
        <p:nvSpPr>
          <p:cNvPr id="63" name="Google Shape;63;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Maps </a:t>
            </a:r>
            <a:r>
              <a:rPr lang="en" sz="2000">
                <a:solidFill>
                  <a:srgbClr val="8B0000"/>
                </a:solidFill>
                <a:latin typeface="Calibri"/>
                <a:ea typeface="Calibri"/>
                <a:cs typeface="Calibri"/>
                <a:sym typeface="Calibri"/>
              </a:rPr>
              <a:t>seizures, arrests, court cases and convictions</a:t>
            </a:r>
            <a:r>
              <a:rPr lang="en" sz="2000">
                <a:solidFill>
                  <a:schemeClr val="dk1"/>
                </a:solidFill>
                <a:latin typeface="Calibri"/>
                <a:ea typeface="Calibri"/>
                <a:cs typeface="Calibri"/>
                <a:sym typeface="Calibri"/>
              </a:rPr>
              <a:t> of illegal wildlife trafficking;</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Developed </a:t>
            </a:r>
            <a:r>
              <a:rPr lang="en" sz="2000">
                <a:solidFill>
                  <a:srgbClr val="8B0000"/>
                </a:solidFill>
                <a:latin typeface="Calibri"/>
                <a:ea typeface="Calibri"/>
                <a:cs typeface="Calibri"/>
                <a:sym typeface="Calibri"/>
              </a:rPr>
              <a:t>by</a:t>
            </a:r>
            <a:r>
              <a:rPr lang="en" sz="2000">
                <a:solidFill>
                  <a:schemeClr val="dk1"/>
                </a:solidFill>
                <a:latin typeface="Calibri"/>
                <a:ea typeface="Calibri"/>
                <a:cs typeface="Calibri"/>
                <a:sym typeface="Calibri"/>
              </a:rPr>
              <a:t> journalists </a:t>
            </a:r>
            <a:r>
              <a:rPr lang="en" sz="2000">
                <a:solidFill>
                  <a:srgbClr val="8B0000"/>
                </a:solidFill>
                <a:latin typeface="Calibri"/>
                <a:ea typeface="Calibri"/>
                <a:cs typeface="Calibri"/>
                <a:sym typeface="Calibri"/>
              </a:rPr>
              <a:t>for</a:t>
            </a:r>
            <a:r>
              <a:rPr lang="en" sz="2000">
                <a:solidFill>
                  <a:schemeClr val="dk1"/>
                </a:solidFill>
                <a:latin typeface="Calibri"/>
                <a:ea typeface="Calibri"/>
                <a:cs typeface="Calibri"/>
                <a:sym typeface="Calibri"/>
              </a:rPr>
              <a:t> journalists;</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Created our own datasets (multiple sources) → made them </a:t>
            </a:r>
            <a:r>
              <a:rPr lang="en" sz="2000">
                <a:solidFill>
                  <a:srgbClr val="8B0000"/>
                </a:solidFill>
                <a:latin typeface="Calibri"/>
                <a:ea typeface="Calibri"/>
                <a:cs typeface="Calibri"/>
                <a:sym typeface="Calibri"/>
              </a:rPr>
              <a:t>accessible</a:t>
            </a:r>
            <a:r>
              <a:rPr lang="en"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rgbClr val="8B0000"/>
                </a:solidFill>
                <a:latin typeface="Calibri"/>
                <a:ea typeface="Calibri"/>
                <a:cs typeface="Calibri"/>
                <a:sym typeface="Calibri"/>
              </a:rPr>
              <a:t>Personalised</a:t>
            </a:r>
            <a:r>
              <a:rPr lang="en" sz="2000">
                <a:solidFill>
                  <a:schemeClr val="dk1"/>
                </a:solidFill>
                <a:latin typeface="Calibri"/>
                <a:ea typeface="Calibri"/>
                <a:cs typeface="Calibri"/>
                <a:sym typeface="Calibri"/>
              </a:rPr>
              <a:t> access to data;</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Analysis, research and </a:t>
            </a:r>
            <a:r>
              <a:rPr lang="en" sz="2000">
                <a:solidFill>
                  <a:srgbClr val="8B0000"/>
                </a:solidFill>
                <a:latin typeface="Calibri"/>
                <a:ea typeface="Calibri"/>
                <a:cs typeface="Calibri"/>
                <a:sym typeface="Calibri"/>
              </a:rPr>
              <a:t>storytelling</a:t>
            </a:r>
            <a:r>
              <a:rPr lang="en"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Until now, no single place to </a:t>
            </a:r>
            <a:r>
              <a:rPr lang="en" sz="2000">
                <a:solidFill>
                  <a:srgbClr val="8B0000"/>
                </a:solidFill>
                <a:latin typeface="Calibri"/>
                <a:ea typeface="Calibri"/>
                <a:cs typeface="Calibri"/>
                <a:sym typeface="Calibri"/>
              </a:rPr>
              <a:t>access information easily</a:t>
            </a:r>
            <a:r>
              <a:rPr lang="en" sz="2000">
                <a:solidFill>
                  <a:schemeClr val="dk1"/>
                </a:solidFill>
                <a:latin typeface="Calibri"/>
                <a:ea typeface="Calibri"/>
                <a:cs typeface="Calibri"/>
                <a:sym typeface="Calibri"/>
              </a:rPr>
              <a:t> on crackdown on wildlife crime;</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#WildEye addresses the gap → </a:t>
            </a:r>
            <a:r>
              <a:rPr lang="en" sz="2000">
                <a:solidFill>
                  <a:srgbClr val="8B0000"/>
                </a:solidFill>
                <a:latin typeface="Calibri"/>
                <a:ea typeface="Calibri"/>
                <a:cs typeface="Calibri"/>
                <a:sym typeface="Calibri"/>
              </a:rPr>
              <a:t>sharing data on justice in action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0" y="0"/>
            <a:ext cx="9343420" cy="6605801"/>
          </a:xfrm>
          <a:prstGeom prst="rect">
            <a:avLst/>
          </a:prstGeom>
          <a:noFill/>
          <a:ln>
            <a:noFill/>
          </a:ln>
        </p:spPr>
      </p:pic>
      <p:sp>
        <p:nvSpPr>
          <p:cNvPr id="69" name="Google Shape;69;p1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20">
                <a:solidFill>
                  <a:schemeClr val="lt1"/>
                </a:solidFill>
                <a:latin typeface="Calibri"/>
                <a:ea typeface="Calibri"/>
                <a:cs typeface="Calibri"/>
                <a:sym typeface="Calibri"/>
              </a:rPr>
              <a:t>Let the numbers do the talking</a:t>
            </a:r>
            <a:endParaRPr b="1" sz="4020">
              <a:solidFill>
                <a:schemeClr val="lt1"/>
              </a:solidFill>
              <a:latin typeface="Calibri"/>
              <a:ea typeface="Calibri"/>
              <a:cs typeface="Calibri"/>
              <a:sym typeface="Calibri"/>
            </a:endParaRPr>
          </a:p>
        </p:txBody>
      </p:sp>
      <p:sp>
        <p:nvSpPr>
          <p:cNvPr id="70" name="Google Shape;70;p15"/>
          <p:cNvSpPr txBox="1"/>
          <p:nvPr>
            <p:ph idx="1" type="body"/>
          </p:nvPr>
        </p:nvSpPr>
        <p:spPr>
          <a:xfrm>
            <a:off x="447175" y="2641600"/>
            <a:ext cx="2355300" cy="1756800"/>
          </a:xfrm>
          <a:prstGeom prst="rect">
            <a:avLst/>
          </a:prstGeom>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A total of 14 data-driven </a:t>
            </a:r>
            <a:r>
              <a:rPr b="1" lang="en" sz="2000">
                <a:solidFill>
                  <a:schemeClr val="lt2"/>
                </a:solidFill>
                <a:latin typeface="Calibri"/>
                <a:ea typeface="Calibri"/>
                <a:cs typeface="Calibri"/>
                <a:sym typeface="Calibri"/>
              </a:rPr>
              <a:t>investigations</a:t>
            </a:r>
            <a:r>
              <a:rPr lang="en" sz="2000">
                <a:solidFill>
                  <a:schemeClr val="lt1"/>
                </a:solidFill>
                <a:latin typeface="Calibri"/>
                <a:ea typeface="Calibri"/>
                <a:cs typeface="Calibri"/>
                <a:sym typeface="Calibri"/>
              </a:rPr>
              <a:t> were published in 8 different countries</a:t>
            </a:r>
            <a:endParaRPr sz="2000">
              <a:solidFill>
                <a:schemeClr val="lt1"/>
              </a:solidFill>
            </a:endParaRPr>
          </a:p>
        </p:txBody>
      </p:sp>
      <p:sp>
        <p:nvSpPr>
          <p:cNvPr id="71" name="Google Shape;71;p15"/>
          <p:cNvSpPr txBox="1"/>
          <p:nvPr>
            <p:ph idx="1" type="body"/>
          </p:nvPr>
        </p:nvSpPr>
        <p:spPr>
          <a:xfrm>
            <a:off x="3318150" y="2641600"/>
            <a:ext cx="2355300" cy="1756800"/>
          </a:xfrm>
          <a:prstGeom prst="rect">
            <a:avLst/>
          </a:prstGeom>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000">
                <a:solidFill>
                  <a:schemeClr val="lt1"/>
                </a:solidFill>
                <a:latin typeface="Calibri"/>
                <a:ea typeface="Calibri"/>
                <a:cs typeface="Calibri"/>
                <a:sym typeface="Calibri"/>
              </a:rPr>
              <a:t>Engaged</a:t>
            </a:r>
            <a:r>
              <a:rPr lang="en" sz="2000">
                <a:solidFill>
                  <a:schemeClr val="lt1"/>
                </a:solidFill>
                <a:latin typeface="Calibri"/>
                <a:ea typeface="Calibri"/>
                <a:cs typeface="Calibri"/>
                <a:sym typeface="Calibri"/>
              </a:rPr>
              <a:t> with more than 600 </a:t>
            </a:r>
            <a:r>
              <a:rPr b="1" lang="en" sz="2000">
                <a:solidFill>
                  <a:schemeClr val="lt2"/>
                </a:solidFill>
                <a:latin typeface="Calibri"/>
                <a:ea typeface="Calibri"/>
                <a:cs typeface="Calibri"/>
                <a:sym typeface="Calibri"/>
              </a:rPr>
              <a:t>people</a:t>
            </a:r>
            <a:r>
              <a:rPr lang="en" sz="2000">
                <a:solidFill>
                  <a:schemeClr val="lt1"/>
                </a:solidFill>
                <a:latin typeface="Calibri"/>
                <a:ea typeface="Calibri"/>
                <a:cs typeface="Calibri"/>
                <a:sym typeface="Calibri"/>
              </a:rPr>
              <a:t> (many journalists) through workshops and webinars</a:t>
            </a:r>
            <a:endParaRPr sz="2000">
              <a:solidFill>
                <a:schemeClr val="lt1"/>
              </a:solidFill>
            </a:endParaRPr>
          </a:p>
        </p:txBody>
      </p:sp>
      <p:sp>
        <p:nvSpPr>
          <p:cNvPr id="72" name="Google Shape;72;p15"/>
          <p:cNvSpPr txBox="1"/>
          <p:nvPr>
            <p:ph idx="1" type="body"/>
          </p:nvPr>
        </p:nvSpPr>
        <p:spPr>
          <a:xfrm>
            <a:off x="6400800" y="2641600"/>
            <a:ext cx="2355300" cy="1756800"/>
          </a:xfrm>
          <a:prstGeom prst="rect">
            <a:avLst/>
          </a:prstGeom>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Nearly 2,</a:t>
            </a:r>
            <a:r>
              <a:rPr lang="en" sz="2000">
                <a:solidFill>
                  <a:schemeClr val="lt1"/>
                </a:solidFill>
                <a:latin typeface="Calibri"/>
                <a:ea typeface="Calibri"/>
                <a:cs typeface="Calibri"/>
                <a:sym typeface="Calibri"/>
              </a:rPr>
              <a:t>00</a:t>
            </a:r>
            <a:r>
              <a:rPr lang="en" sz="2000">
                <a:solidFill>
                  <a:schemeClr val="lt1"/>
                </a:solidFill>
                <a:latin typeface="Calibri"/>
                <a:ea typeface="Calibri"/>
                <a:cs typeface="Calibri"/>
                <a:sym typeface="Calibri"/>
              </a:rPr>
              <a:t>0 </a:t>
            </a:r>
            <a:r>
              <a:rPr b="1" lang="en" sz="2000">
                <a:solidFill>
                  <a:schemeClr val="lt2"/>
                </a:solidFill>
                <a:latin typeface="Calibri"/>
                <a:ea typeface="Calibri"/>
                <a:cs typeface="Calibri"/>
                <a:sym typeface="Calibri"/>
              </a:rPr>
              <a:t>data</a:t>
            </a:r>
            <a:r>
              <a:rPr lang="en" sz="2000">
                <a:solidFill>
                  <a:schemeClr val="lt1"/>
                </a:solidFill>
                <a:latin typeface="Calibri"/>
                <a:ea typeface="Calibri"/>
                <a:cs typeface="Calibri"/>
                <a:sym typeface="Calibri"/>
              </a:rPr>
              <a:t> points were added to the #WildEye Asia map</a:t>
            </a:r>
            <a:endParaRPr sz="2000">
              <a:solidFill>
                <a:schemeClr val="lt1"/>
              </a:solidFill>
            </a:endParaRPr>
          </a:p>
        </p:txBody>
      </p:sp>
      <p:sp>
        <p:nvSpPr>
          <p:cNvPr id="73" name="Google Shape;73;p15"/>
          <p:cNvSpPr txBox="1"/>
          <p:nvPr>
            <p:ph type="title"/>
          </p:nvPr>
        </p:nvSpPr>
        <p:spPr>
          <a:xfrm>
            <a:off x="447175" y="1587150"/>
            <a:ext cx="2355300" cy="98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6000">
                <a:solidFill>
                  <a:schemeClr val="lt2"/>
                </a:solidFill>
              </a:rPr>
              <a:t>14</a:t>
            </a:r>
            <a:endParaRPr b="1" sz="6000">
              <a:solidFill>
                <a:schemeClr val="lt2"/>
              </a:solidFill>
            </a:endParaRPr>
          </a:p>
        </p:txBody>
      </p:sp>
      <p:sp>
        <p:nvSpPr>
          <p:cNvPr id="74" name="Google Shape;74;p15"/>
          <p:cNvSpPr txBox="1"/>
          <p:nvPr>
            <p:ph type="title"/>
          </p:nvPr>
        </p:nvSpPr>
        <p:spPr>
          <a:xfrm>
            <a:off x="3318150" y="1644300"/>
            <a:ext cx="2355300" cy="98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6000">
                <a:solidFill>
                  <a:schemeClr val="lt2"/>
                </a:solidFill>
              </a:rPr>
              <a:t>600+</a:t>
            </a:r>
            <a:endParaRPr b="1" sz="6000">
              <a:solidFill>
                <a:schemeClr val="lt2"/>
              </a:solidFill>
            </a:endParaRPr>
          </a:p>
        </p:txBody>
      </p:sp>
      <p:sp>
        <p:nvSpPr>
          <p:cNvPr id="75" name="Google Shape;75;p15"/>
          <p:cNvSpPr txBox="1"/>
          <p:nvPr>
            <p:ph type="title"/>
          </p:nvPr>
        </p:nvSpPr>
        <p:spPr>
          <a:xfrm>
            <a:off x="6400800" y="1587150"/>
            <a:ext cx="2355300" cy="98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6000">
                <a:solidFill>
                  <a:schemeClr val="lt2"/>
                </a:solidFill>
              </a:rPr>
              <a:t>2,000</a:t>
            </a:r>
            <a:endParaRPr b="1" sz="60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b="0" l="0" r="0" t="0"/>
          <a:stretch/>
        </p:blipFill>
        <p:spPr>
          <a:xfrm>
            <a:off x="-177938" y="-1451200"/>
            <a:ext cx="9343420" cy="6605801"/>
          </a:xfrm>
          <a:prstGeom prst="rect">
            <a:avLst/>
          </a:prstGeom>
          <a:noFill/>
          <a:ln>
            <a:noFill/>
          </a:ln>
        </p:spPr>
      </p:pic>
      <p:sp>
        <p:nvSpPr>
          <p:cNvPr id="81" name="Google Shape;81;p16"/>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0">
                <a:solidFill>
                  <a:schemeClr val="lt1"/>
                </a:solidFill>
                <a:latin typeface="Calibri"/>
                <a:ea typeface="Calibri"/>
                <a:cs typeface="Calibri"/>
                <a:sym typeface="Calibri"/>
              </a:rPr>
              <a:t>#WildEye investigations</a:t>
            </a:r>
            <a:endParaRPr b="1" sz="8000">
              <a:solidFill>
                <a:schemeClr val="lt1"/>
              </a:solidFill>
              <a:latin typeface="Calibri"/>
              <a:ea typeface="Calibri"/>
              <a:cs typeface="Calibri"/>
              <a:sym typeface="Calibri"/>
            </a:endParaRPr>
          </a:p>
        </p:txBody>
      </p:sp>
      <p:pic>
        <p:nvPicPr>
          <p:cNvPr id="82" name="Google Shape;82;p16"/>
          <p:cNvPicPr preferRelativeResize="0"/>
          <p:nvPr/>
        </p:nvPicPr>
        <p:blipFill rotWithShape="1">
          <a:blip r:embed="rId4">
            <a:alphaModFix/>
          </a:blip>
          <a:srcRect b="0" l="0" r="0" t="0"/>
          <a:stretch/>
        </p:blipFill>
        <p:spPr>
          <a:xfrm>
            <a:off x="3617250" y="2756049"/>
            <a:ext cx="1909475" cy="1909450"/>
          </a:xfrm>
          <a:prstGeom prst="rect">
            <a:avLst/>
          </a:prstGeom>
          <a:noFill/>
          <a:ln>
            <a:noFill/>
          </a:ln>
        </p:spPr>
      </p:pic>
      <p:pic>
        <p:nvPicPr>
          <p:cNvPr id="83" name="Google Shape;83;p16"/>
          <p:cNvPicPr preferRelativeResize="0"/>
          <p:nvPr/>
        </p:nvPicPr>
        <p:blipFill rotWithShape="1">
          <a:blip r:embed="rId5">
            <a:alphaModFix/>
          </a:blip>
          <a:srcRect b="0" l="0" r="0" t="0"/>
          <a:stretch/>
        </p:blipFill>
        <p:spPr>
          <a:xfrm>
            <a:off x="967450" y="2495550"/>
            <a:ext cx="2430450" cy="2430450"/>
          </a:xfrm>
          <a:prstGeom prst="rect">
            <a:avLst/>
          </a:prstGeom>
          <a:noFill/>
          <a:ln>
            <a:noFill/>
          </a:ln>
        </p:spPr>
      </p:pic>
      <p:sp>
        <p:nvSpPr>
          <p:cNvPr id="84" name="Google Shape;84;p16"/>
          <p:cNvSpPr txBox="1"/>
          <p:nvPr/>
        </p:nvSpPr>
        <p:spPr>
          <a:xfrm>
            <a:off x="5916050" y="4431300"/>
            <a:ext cx="190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Vo Kieu Bao Uyen, Vietnam</a:t>
            </a:r>
            <a:endParaRPr>
              <a:solidFill>
                <a:schemeClr val="lt1"/>
              </a:solidFill>
              <a:latin typeface="Calibri"/>
              <a:ea typeface="Calibri"/>
              <a:cs typeface="Calibri"/>
              <a:sym typeface="Calibri"/>
            </a:endParaRPr>
          </a:p>
        </p:txBody>
      </p:sp>
      <p:sp>
        <p:nvSpPr>
          <p:cNvPr id="85" name="Google Shape;85;p16"/>
          <p:cNvSpPr txBox="1"/>
          <p:nvPr/>
        </p:nvSpPr>
        <p:spPr>
          <a:xfrm>
            <a:off x="3617250" y="4431300"/>
            <a:ext cx="190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Sadiq Naqvi, </a:t>
            </a:r>
            <a:endParaRPr>
              <a:solidFill>
                <a:schemeClr val="lt1"/>
              </a:solidFill>
              <a:latin typeface="Calibri"/>
              <a:ea typeface="Calibri"/>
              <a:cs typeface="Calibri"/>
              <a:sym typeface="Calibri"/>
            </a:endParaRPr>
          </a:p>
          <a:p>
            <a:pPr indent="0" lvl="0" marL="0" rtl="0" algn="ctr">
              <a:spcBef>
                <a:spcPts val="0"/>
              </a:spcBef>
              <a:spcAft>
                <a:spcPts val="0"/>
              </a:spcAft>
              <a:buNone/>
            </a:pPr>
            <a:r>
              <a:rPr lang="en">
                <a:solidFill>
                  <a:schemeClr val="lt1"/>
                </a:solidFill>
                <a:latin typeface="Calibri"/>
                <a:ea typeface="Calibri"/>
                <a:cs typeface="Calibri"/>
                <a:sym typeface="Calibri"/>
              </a:rPr>
              <a:t>India</a:t>
            </a:r>
            <a:endParaRPr>
              <a:solidFill>
                <a:schemeClr val="lt1"/>
              </a:solidFill>
              <a:latin typeface="Calibri"/>
              <a:ea typeface="Calibri"/>
              <a:cs typeface="Calibri"/>
              <a:sym typeface="Calibri"/>
            </a:endParaRPr>
          </a:p>
        </p:txBody>
      </p:sp>
      <p:sp>
        <p:nvSpPr>
          <p:cNvPr id="86" name="Google Shape;86;p16"/>
          <p:cNvSpPr txBox="1"/>
          <p:nvPr/>
        </p:nvSpPr>
        <p:spPr>
          <a:xfrm>
            <a:off x="1227913" y="4431300"/>
            <a:ext cx="190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Jhesset Enano, </a:t>
            </a:r>
            <a:r>
              <a:rPr lang="en">
                <a:solidFill>
                  <a:schemeClr val="lt1"/>
                </a:solidFill>
                <a:latin typeface="Calibri"/>
                <a:ea typeface="Calibri"/>
                <a:cs typeface="Calibri"/>
                <a:sym typeface="Calibri"/>
              </a:rPr>
              <a:t>Philippines</a:t>
            </a:r>
            <a:endParaRPr>
              <a:solidFill>
                <a:schemeClr val="lt1"/>
              </a:solidFill>
              <a:latin typeface="Calibri"/>
              <a:ea typeface="Calibri"/>
              <a:cs typeface="Calibri"/>
              <a:sym typeface="Calibri"/>
            </a:endParaRPr>
          </a:p>
        </p:txBody>
      </p:sp>
      <p:pic>
        <p:nvPicPr>
          <p:cNvPr id="87" name="Google Shape;87;p16"/>
          <p:cNvPicPr preferRelativeResize="0"/>
          <p:nvPr/>
        </p:nvPicPr>
        <p:blipFill>
          <a:blip r:embed="rId6">
            <a:alphaModFix/>
          </a:blip>
          <a:stretch>
            <a:fillRect/>
          </a:stretch>
        </p:blipFill>
        <p:spPr>
          <a:xfrm>
            <a:off x="6006575" y="2655275"/>
            <a:ext cx="1728463" cy="17760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7"/>
          <p:cNvPicPr preferRelativeResize="0"/>
          <p:nvPr/>
        </p:nvPicPr>
        <p:blipFill rotWithShape="1">
          <a:blip r:embed="rId3">
            <a:alphaModFix/>
          </a:blip>
          <a:srcRect b="6468" l="0" r="0" t="6468"/>
          <a:stretch/>
        </p:blipFill>
        <p:spPr>
          <a:xfrm>
            <a:off x="200362" y="520875"/>
            <a:ext cx="2772255" cy="1706419"/>
          </a:xfrm>
          <a:prstGeom prst="rect">
            <a:avLst/>
          </a:prstGeom>
          <a:noFill/>
          <a:ln cap="flat" cmpd="sng" w="28575">
            <a:solidFill>
              <a:schemeClr val="dk2"/>
            </a:solidFill>
            <a:prstDash val="solid"/>
            <a:round/>
            <a:headEnd len="sm" w="sm" type="none"/>
            <a:tailEnd len="sm" w="sm" type="none"/>
          </a:ln>
        </p:spPr>
      </p:pic>
      <p:sp>
        <p:nvSpPr>
          <p:cNvPr id="93" name="Google Shape;93;p17"/>
          <p:cNvSpPr txBox="1"/>
          <p:nvPr/>
        </p:nvSpPr>
        <p:spPr>
          <a:xfrm>
            <a:off x="274976" y="773198"/>
            <a:ext cx="2623200" cy="1570200"/>
          </a:xfrm>
          <a:prstGeom prst="rect">
            <a:avLst/>
          </a:prstGeom>
          <a:noFill/>
          <a:ln>
            <a:noFill/>
          </a:ln>
        </p:spPr>
        <p:txBody>
          <a:bodyPr anchorCtr="0" anchor="t" bIns="91425" lIns="91425" spcFirstLastPara="1" rIns="91425" wrap="square" tIns="91425">
            <a:spAutoFit/>
          </a:bodyPr>
          <a:lstStyle/>
          <a:p>
            <a:pPr indent="0" lvl="0" marL="12700" marR="5080" rtl="0" algn="ctr">
              <a:lnSpc>
                <a:spcPct val="116700"/>
              </a:lnSpc>
              <a:spcBef>
                <a:spcPts val="0"/>
              </a:spcBef>
              <a:spcAft>
                <a:spcPts val="0"/>
              </a:spcAft>
              <a:buClr>
                <a:schemeClr val="dk1"/>
              </a:buClr>
              <a:buFont typeface="Arial"/>
              <a:buNone/>
            </a:pPr>
            <a:r>
              <a:rPr lang="en" sz="2000" u="sng">
                <a:solidFill>
                  <a:schemeClr val="lt1"/>
                </a:solidFill>
                <a:latin typeface="Calibri"/>
                <a:ea typeface="Calibri"/>
                <a:cs typeface="Calibri"/>
                <a:sym typeface="Calibri"/>
                <a:hlinkClick r:id="rId4">
                  <a:extLst>
                    <a:ext uri="{A12FA001-AC4F-418D-AE19-62706E023703}">
                      <ahyp:hlinkClr val="tx"/>
                    </a:ext>
                  </a:extLst>
                </a:hlinkClick>
              </a:rPr>
              <a:t>Chinese courts treat  pangolin offenders  lightly</a:t>
            </a:r>
            <a:endParaRPr sz="2000">
              <a:solidFill>
                <a:schemeClr val="lt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94" name="Google Shape;94;p17"/>
          <p:cNvPicPr preferRelativeResize="0"/>
          <p:nvPr/>
        </p:nvPicPr>
        <p:blipFill rotWithShape="1">
          <a:blip r:embed="rId5">
            <a:alphaModFix/>
          </a:blip>
          <a:srcRect b="6468" l="0" r="0" t="6468"/>
          <a:stretch/>
        </p:blipFill>
        <p:spPr>
          <a:xfrm>
            <a:off x="3185872" y="520888"/>
            <a:ext cx="2772255" cy="1706405"/>
          </a:xfrm>
          <a:prstGeom prst="rect">
            <a:avLst/>
          </a:prstGeom>
          <a:noFill/>
          <a:ln cap="flat" cmpd="sng" w="28575">
            <a:solidFill>
              <a:schemeClr val="dk2"/>
            </a:solidFill>
            <a:prstDash val="solid"/>
            <a:round/>
            <a:headEnd len="sm" w="sm" type="none"/>
            <a:tailEnd len="sm" w="sm" type="none"/>
          </a:ln>
        </p:spPr>
      </p:pic>
      <p:pic>
        <p:nvPicPr>
          <p:cNvPr id="95" name="Google Shape;95;p17"/>
          <p:cNvPicPr preferRelativeResize="0"/>
          <p:nvPr/>
        </p:nvPicPr>
        <p:blipFill rotWithShape="1">
          <a:blip r:embed="rId6">
            <a:alphaModFix/>
          </a:blip>
          <a:srcRect b="6468" l="0" r="0" t="6468"/>
          <a:stretch/>
        </p:blipFill>
        <p:spPr>
          <a:xfrm>
            <a:off x="6171381" y="520888"/>
            <a:ext cx="2772255" cy="1706415"/>
          </a:xfrm>
          <a:prstGeom prst="rect">
            <a:avLst/>
          </a:prstGeom>
          <a:noFill/>
          <a:ln cap="flat" cmpd="sng" w="28575">
            <a:solidFill>
              <a:schemeClr val="dk2"/>
            </a:solidFill>
            <a:prstDash val="solid"/>
            <a:round/>
            <a:headEnd len="sm" w="sm" type="none"/>
            <a:tailEnd len="sm" w="sm" type="none"/>
          </a:ln>
        </p:spPr>
      </p:pic>
      <p:pic>
        <p:nvPicPr>
          <p:cNvPr id="96" name="Google Shape;96;p17"/>
          <p:cNvPicPr preferRelativeResize="0"/>
          <p:nvPr/>
        </p:nvPicPr>
        <p:blipFill rotWithShape="1">
          <a:blip r:embed="rId7">
            <a:alphaModFix/>
          </a:blip>
          <a:srcRect b="6468" l="0" r="0" t="6468"/>
          <a:stretch/>
        </p:blipFill>
        <p:spPr>
          <a:xfrm>
            <a:off x="216937" y="2705573"/>
            <a:ext cx="2772255" cy="1706419"/>
          </a:xfrm>
          <a:prstGeom prst="rect">
            <a:avLst/>
          </a:prstGeom>
          <a:noFill/>
          <a:ln cap="flat" cmpd="sng" w="28575">
            <a:solidFill>
              <a:schemeClr val="dk2"/>
            </a:solidFill>
            <a:prstDash val="solid"/>
            <a:round/>
            <a:headEnd len="sm" w="sm" type="none"/>
            <a:tailEnd len="sm" w="sm" type="none"/>
          </a:ln>
        </p:spPr>
      </p:pic>
      <p:pic>
        <p:nvPicPr>
          <p:cNvPr id="97" name="Google Shape;97;p17"/>
          <p:cNvPicPr preferRelativeResize="0"/>
          <p:nvPr/>
        </p:nvPicPr>
        <p:blipFill rotWithShape="1">
          <a:blip r:embed="rId8">
            <a:alphaModFix/>
          </a:blip>
          <a:srcRect b="6468" l="0" r="0" t="6468"/>
          <a:stretch/>
        </p:blipFill>
        <p:spPr>
          <a:xfrm>
            <a:off x="3202447" y="2705586"/>
            <a:ext cx="2772255" cy="1706405"/>
          </a:xfrm>
          <a:prstGeom prst="rect">
            <a:avLst/>
          </a:prstGeom>
          <a:noFill/>
          <a:ln cap="flat" cmpd="sng" w="28575">
            <a:solidFill>
              <a:schemeClr val="dk2"/>
            </a:solidFill>
            <a:prstDash val="solid"/>
            <a:round/>
            <a:headEnd len="sm" w="sm" type="none"/>
            <a:tailEnd len="sm" w="sm" type="none"/>
          </a:ln>
        </p:spPr>
      </p:pic>
      <p:pic>
        <p:nvPicPr>
          <p:cNvPr id="98" name="Google Shape;98;p17"/>
          <p:cNvPicPr preferRelativeResize="0"/>
          <p:nvPr/>
        </p:nvPicPr>
        <p:blipFill rotWithShape="1">
          <a:blip r:embed="rId9">
            <a:alphaModFix/>
          </a:blip>
          <a:srcRect b="6468" l="0" r="0" t="6468"/>
          <a:stretch/>
        </p:blipFill>
        <p:spPr>
          <a:xfrm>
            <a:off x="6171381" y="2705586"/>
            <a:ext cx="2772255" cy="1706415"/>
          </a:xfrm>
          <a:prstGeom prst="rect">
            <a:avLst/>
          </a:prstGeom>
          <a:noFill/>
          <a:ln cap="flat" cmpd="sng" w="28575">
            <a:solidFill>
              <a:schemeClr val="dk2"/>
            </a:solidFill>
            <a:prstDash val="solid"/>
            <a:round/>
            <a:headEnd len="sm" w="sm" type="none"/>
            <a:tailEnd len="sm" w="sm" type="none"/>
          </a:ln>
        </p:spPr>
      </p:pic>
      <p:sp>
        <p:nvSpPr>
          <p:cNvPr id="99" name="Google Shape;99;p17"/>
          <p:cNvSpPr txBox="1"/>
          <p:nvPr/>
        </p:nvSpPr>
        <p:spPr>
          <a:xfrm>
            <a:off x="3260485" y="773198"/>
            <a:ext cx="2623200" cy="1929600"/>
          </a:xfrm>
          <a:prstGeom prst="rect">
            <a:avLst/>
          </a:prstGeom>
          <a:noFill/>
          <a:ln>
            <a:noFill/>
          </a:ln>
        </p:spPr>
        <p:txBody>
          <a:bodyPr anchorCtr="0" anchor="t" bIns="91425" lIns="91425" spcFirstLastPara="1" rIns="91425" wrap="square" tIns="91425">
            <a:spAutoFit/>
          </a:bodyPr>
          <a:lstStyle/>
          <a:p>
            <a:pPr indent="-635" lvl="0" marL="12700" marR="5080" rtl="0" algn="ctr">
              <a:lnSpc>
                <a:spcPct val="116700"/>
              </a:lnSpc>
              <a:spcBef>
                <a:spcPts val="0"/>
              </a:spcBef>
              <a:spcAft>
                <a:spcPts val="0"/>
              </a:spcAft>
              <a:buNone/>
            </a:pPr>
            <a:r>
              <a:rPr lang="en" sz="2000" u="sng">
                <a:solidFill>
                  <a:schemeClr val="lt1"/>
                </a:solidFill>
                <a:latin typeface="Calibri"/>
                <a:ea typeface="Calibri"/>
                <a:cs typeface="Calibri"/>
                <a:sym typeface="Calibri"/>
                <a:hlinkClick r:id="rId10">
                  <a:extLst>
                    <a:ext uri="{A12FA001-AC4F-418D-AE19-62706E023703}">
                      <ahyp:hlinkClr val="tx"/>
                    </a:ext>
                  </a:extLst>
                </a:hlinkClick>
              </a:rPr>
              <a:t>China urged to burn  stockpiles of pangolin scales</a:t>
            </a:r>
            <a:endParaRPr sz="2000">
              <a:solidFill>
                <a:schemeClr val="lt1"/>
              </a:solidFill>
              <a:latin typeface="Calibri"/>
              <a:ea typeface="Calibri"/>
              <a:cs typeface="Calibri"/>
              <a:sym typeface="Calibri"/>
            </a:endParaRPr>
          </a:p>
          <a:p>
            <a:pPr indent="0" lvl="0" marL="12700" marR="5080" rtl="0" algn="ctr">
              <a:lnSpc>
                <a:spcPct val="1167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00" name="Google Shape;100;p17"/>
          <p:cNvSpPr txBox="1"/>
          <p:nvPr/>
        </p:nvSpPr>
        <p:spPr>
          <a:xfrm>
            <a:off x="6353259" y="463367"/>
            <a:ext cx="2423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2"/>
              </a:solidFill>
              <a:highlight>
                <a:schemeClr val="dk2"/>
              </a:highlight>
              <a:latin typeface="Calibri"/>
              <a:ea typeface="Calibri"/>
              <a:cs typeface="Calibri"/>
              <a:sym typeface="Calibri"/>
            </a:endParaRPr>
          </a:p>
        </p:txBody>
      </p:sp>
      <p:sp>
        <p:nvSpPr>
          <p:cNvPr id="101" name="Google Shape;101;p17"/>
          <p:cNvSpPr txBox="1"/>
          <p:nvPr/>
        </p:nvSpPr>
        <p:spPr>
          <a:xfrm>
            <a:off x="6245995" y="773198"/>
            <a:ext cx="2623200" cy="1929600"/>
          </a:xfrm>
          <a:prstGeom prst="rect">
            <a:avLst/>
          </a:prstGeom>
          <a:noFill/>
          <a:ln>
            <a:noFill/>
          </a:ln>
        </p:spPr>
        <p:txBody>
          <a:bodyPr anchorCtr="0" anchor="t" bIns="91425" lIns="91425" spcFirstLastPara="1" rIns="91425" wrap="square" tIns="91425">
            <a:spAutoFit/>
          </a:bodyPr>
          <a:lstStyle/>
          <a:p>
            <a:pPr indent="-635" lvl="0" marL="12700" marR="5080" rtl="0" algn="ctr">
              <a:lnSpc>
                <a:spcPct val="116700"/>
              </a:lnSpc>
              <a:spcBef>
                <a:spcPts val="0"/>
              </a:spcBef>
              <a:spcAft>
                <a:spcPts val="0"/>
              </a:spcAft>
              <a:buNone/>
            </a:pPr>
            <a:r>
              <a:rPr lang="en" sz="2000" u="sng">
                <a:solidFill>
                  <a:schemeClr val="lt1"/>
                </a:solidFill>
                <a:latin typeface="Calibri"/>
                <a:ea typeface="Calibri"/>
                <a:cs typeface="Calibri"/>
                <a:sym typeface="Calibri"/>
                <a:hlinkClick r:id="rId11">
                  <a:extLst>
                    <a:ext uri="{A12FA001-AC4F-418D-AE19-62706E023703}">
                      <ahyp:hlinkClr val="tx"/>
                    </a:ext>
                  </a:extLst>
                </a:hlinkClick>
              </a:rPr>
              <a:t>Insurgents linked to India's rhino poaching syndicates</a:t>
            </a:r>
            <a:endParaRPr sz="2000">
              <a:solidFill>
                <a:schemeClr val="lt1"/>
              </a:solidFill>
              <a:latin typeface="Calibri"/>
              <a:ea typeface="Calibri"/>
              <a:cs typeface="Calibri"/>
              <a:sym typeface="Calibri"/>
            </a:endParaRPr>
          </a:p>
          <a:p>
            <a:pPr indent="0" lvl="0" marL="12700" marR="5080" rtl="0" algn="ctr">
              <a:lnSpc>
                <a:spcPct val="1167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02" name="Google Shape;102;p17"/>
          <p:cNvSpPr txBox="1"/>
          <p:nvPr/>
        </p:nvSpPr>
        <p:spPr>
          <a:xfrm>
            <a:off x="291551" y="3052430"/>
            <a:ext cx="2623200" cy="1570200"/>
          </a:xfrm>
          <a:prstGeom prst="rect">
            <a:avLst/>
          </a:prstGeom>
          <a:noFill/>
          <a:ln>
            <a:noFill/>
          </a:ln>
        </p:spPr>
        <p:txBody>
          <a:bodyPr anchorCtr="0" anchor="t" bIns="91425" lIns="91425" spcFirstLastPara="1" rIns="91425" wrap="square" tIns="91425">
            <a:spAutoFit/>
          </a:bodyPr>
          <a:lstStyle/>
          <a:p>
            <a:pPr indent="0" lvl="0" marL="12700" marR="5080" rtl="0" algn="ctr">
              <a:lnSpc>
                <a:spcPct val="116700"/>
              </a:lnSpc>
              <a:spcBef>
                <a:spcPts val="0"/>
              </a:spcBef>
              <a:spcAft>
                <a:spcPts val="0"/>
              </a:spcAft>
              <a:buClr>
                <a:schemeClr val="dk1"/>
              </a:buClr>
              <a:buFont typeface="Arial"/>
              <a:buNone/>
            </a:pPr>
            <a:r>
              <a:rPr lang="en" sz="2000" u="sng">
                <a:solidFill>
                  <a:schemeClr val="lt1"/>
                </a:solidFill>
                <a:latin typeface="Calibri"/>
                <a:ea typeface="Calibri"/>
                <a:cs typeface="Calibri"/>
                <a:sym typeface="Calibri"/>
                <a:hlinkClick r:id="rId12">
                  <a:extLst>
                    <a:ext uri="{A12FA001-AC4F-418D-AE19-62706E023703}">
                      <ahyp:hlinkClr val="tx"/>
                    </a:ext>
                  </a:extLst>
                </a:hlinkClick>
              </a:rPr>
              <a:t>New Indonesian law trumps wildlife smugglers</a:t>
            </a:r>
            <a:endParaRPr sz="2000">
              <a:solidFill>
                <a:schemeClr val="lt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03" name="Google Shape;103;p17"/>
          <p:cNvSpPr txBox="1"/>
          <p:nvPr/>
        </p:nvSpPr>
        <p:spPr>
          <a:xfrm>
            <a:off x="3231466" y="3052430"/>
            <a:ext cx="2623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lt1"/>
                </a:solidFill>
                <a:latin typeface="Calibri"/>
                <a:ea typeface="Calibri"/>
                <a:cs typeface="Calibri"/>
                <a:sym typeface="Calibri"/>
                <a:hlinkClick r:id="rId13">
                  <a:extLst>
                    <a:ext uri="{A12FA001-AC4F-418D-AE19-62706E023703}">
                      <ahyp:hlinkClr val="tx"/>
                    </a:ext>
                  </a:extLst>
                </a:hlinkClick>
              </a:rPr>
              <a:t>Wildlife has no part in TCM, say Chinese doctors </a:t>
            </a:r>
            <a:endParaRPr sz="2000">
              <a:solidFill>
                <a:schemeClr val="lt1"/>
              </a:solidFill>
              <a:latin typeface="Calibri"/>
              <a:ea typeface="Calibri"/>
              <a:cs typeface="Calibri"/>
              <a:sym typeface="Calibri"/>
            </a:endParaRPr>
          </a:p>
        </p:txBody>
      </p:sp>
      <p:sp>
        <p:nvSpPr>
          <p:cNvPr id="104" name="Google Shape;104;p17"/>
          <p:cNvSpPr txBox="1"/>
          <p:nvPr/>
        </p:nvSpPr>
        <p:spPr>
          <a:xfrm>
            <a:off x="6262570" y="3185762"/>
            <a:ext cx="2623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lt1"/>
                </a:solidFill>
                <a:latin typeface="Calibri"/>
                <a:ea typeface="Calibri"/>
                <a:cs typeface="Calibri"/>
                <a:sym typeface="Calibri"/>
                <a:hlinkClick r:id="rId14">
                  <a:extLst>
                    <a:ext uri="{A12FA001-AC4F-418D-AE19-62706E023703}">
                      <ahyp:hlinkClr val="tx"/>
                    </a:ext>
                  </a:extLst>
                </a:hlinkClick>
              </a:rPr>
              <a:t>Nepal's courts in the dock over tiger crimes</a:t>
            </a:r>
            <a:endParaRPr sz="20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b="6468" l="0" r="0" t="6468"/>
          <a:stretch/>
        </p:blipFill>
        <p:spPr>
          <a:xfrm>
            <a:off x="1122065" y="463900"/>
            <a:ext cx="3329860" cy="2049632"/>
          </a:xfrm>
          <a:prstGeom prst="rect">
            <a:avLst/>
          </a:prstGeom>
          <a:noFill/>
          <a:ln cap="flat" cmpd="sng" w="28575">
            <a:solidFill>
              <a:schemeClr val="dk2"/>
            </a:solidFill>
            <a:prstDash val="solid"/>
            <a:round/>
            <a:headEnd len="sm" w="sm" type="none"/>
            <a:tailEnd len="sm" w="sm" type="none"/>
          </a:ln>
        </p:spPr>
      </p:pic>
      <p:sp>
        <p:nvSpPr>
          <p:cNvPr id="110" name="Google Shape;110;p18"/>
          <p:cNvSpPr txBox="1"/>
          <p:nvPr/>
        </p:nvSpPr>
        <p:spPr>
          <a:xfrm>
            <a:off x="1211686" y="766972"/>
            <a:ext cx="3150900" cy="1211100"/>
          </a:xfrm>
          <a:prstGeom prst="rect">
            <a:avLst/>
          </a:prstGeom>
          <a:noFill/>
          <a:ln>
            <a:noFill/>
          </a:ln>
        </p:spPr>
        <p:txBody>
          <a:bodyPr anchorCtr="0" anchor="t" bIns="91425" lIns="91425" spcFirstLastPara="1" rIns="91425" wrap="square" tIns="91425">
            <a:spAutoFit/>
          </a:bodyPr>
          <a:lstStyle/>
          <a:p>
            <a:pPr indent="0" lvl="0" marL="12700" marR="5080" rtl="0" algn="ctr">
              <a:lnSpc>
                <a:spcPct val="116700"/>
              </a:lnSpc>
              <a:spcBef>
                <a:spcPts val="0"/>
              </a:spcBef>
              <a:spcAft>
                <a:spcPts val="0"/>
              </a:spcAft>
              <a:buClr>
                <a:schemeClr val="dk1"/>
              </a:buClr>
              <a:buFont typeface="Arial"/>
              <a:buNone/>
            </a:pPr>
            <a:r>
              <a:rPr lang="en" sz="2000" u="sng">
                <a:solidFill>
                  <a:schemeClr val="lt1"/>
                </a:solidFill>
                <a:latin typeface="Calibri"/>
                <a:ea typeface="Calibri"/>
                <a:cs typeface="Calibri"/>
                <a:sym typeface="Calibri"/>
                <a:hlinkClick r:id="rId4">
                  <a:extLst>
                    <a:ext uri="{A12FA001-AC4F-418D-AE19-62706E023703}">
                      <ahyp:hlinkClr val="tx"/>
                    </a:ext>
                  </a:extLst>
                </a:hlinkClick>
              </a:rPr>
              <a:t>Vietnam's wildlife criminals getting off lightly</a:t>
            </a:r>
            <a:endParaRPr sz="2000">
              <a:solidFill>
                <a:schemeClr val="lt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111" name="Google Shape;111;p18"/>
          <p:cNvPicPr preferRelativeResize="0"/>
          <p:nvPr/>
        </p:nvPicPr>
        <p:blipFill rotWithShape="1">
          <a:blip r:embed="rId5">
            <a:alphaModFix/>
          </a:blip>
          <a:srcRect b="6468" l="0" r="0" t="6468"/>
          <a:stretch/>
        </p:blipFill>
        <p:spPr>
          <a:xfrm>
            <a:off x="4674775" y="463925"/>
            <a:ext cx="3329850" cy="2049607"/>
          </a:xfrm>
          <a:prstGeom prst="rect">
            <a:avLst/>
          </a:prstGeom>
          <a:noFill/>
          <a:ln cap="flat" cmpd="sng" w="28575">
            <a:solidFill>
              <a:schemeClr val="dk2"/>
            </a:solidFill>
            <a:prstDash val="solid"/>
            <a:round/>
            <a:headEnd len="sm" w="sm" type="none"/>
            <a:tailEnd len="sm" w="sm" type="none"/>
          </a:ln>
        </p:spPr>
      </p:pic>
      <p:pic>
        <p:nvPicPr>
          <p:cNvPr id="112" name="Google Shape;112;p18"/>
          <p:cNvPicPr preferRelativeResize="0"/>
          <p:nvPr/>
        </p:nvPicPr>
        <p:blipFill rotWithShape="1">
          <a:blip r:embed="rId6">
            <a:alphaModFix/>
          </a:blip>
          <a:srcRect b="6468" l="0" r="0" t="6468"/>
          <a:stretch/>
        </p:blipFill>
        <p:spPr>
          <a:xfrm>
            <a:off x="1139401" y="2746924"/>
            <a:ext cx="3329850" cy="2049632"/>
          </a:xfrm>
          <a:prstGeom prst="rect">
            <a:avLst/>
          </a:prstGeom>
          <a:noFill/>
          <a:ln cap="flat" cmpd="sng" w="28575">
            <a:solidFill>
              <a:schemeClr val="dk2"/>
            </a:solidFill>
            <a:prstDash val="solid"/>
            <a:round/>
            <a:headEnd len="sm" w="sm" type="none"/>
            <a:tailEnd len="sm" w="sm" type="none"/>
          </a:ln>
        </p:spPr>
      </p:pic>
      <p:pic>
        <p:nvPicPr>
          <p:cNvPr id="113" name="Google Shape;113;p18"/>
          <p:cNvPicPr preferRelativeResize="0"/>
          <p:nvPr/>
        </p:nvPicPr>
        <p:blipFill rotWithShape="1">
          <a:blip r:embed="rId7">
            <a:alphaModFix/>
          </a:blip>
          <a:srcRect b="6468" l="0" r="0" t="6468"/>
          <a:stretch/>
        </p:blipFill>
        <p:spPr>
          <a:xfrm>
            <a:off x="4692100" y="2746950"/>
            <a:ext cx="3329860" cy="2049600"/>
          </a:xfrm>
          <a:prstGeom prst="rect">
            <a:avLst/>
          </a:prstGeom>
          <a:noFill/>
          <a:ln cap="flat" cmpd="sng" w="28575">
            <a:solidFill>
              <a:schemeClr val="dk2"/>
            </a:solidFill>
            <a:prstDash val="solid"/>
            <a:round/>
            <a:headEnd len="sm" w="sm" type="none"/>
            <a:tailEnd len="sm" w="sm" type="none"/>
          </a:ln>
        </p:spPr>
      </p:pic>
      <p:sp>
        <p:nvSpPr>
          <p:cNvPr id="114" name="Google Shape;114;p18"/>
          <p:cNvSpPr txBox="1"/>
          <p:nvPr/>
        </p:nvSpPr>
        <p:spPr>
          <a:xfrm>
            <a:off x="4764396" y="766977"/>
            <a:ext cx="3150900" cy="1570200"/>
          </a:xfrm>
          <a:prstGeom prst="rect">
            <a:avLst/>
          </a:prstGeom>
          <a:noFill/>
          <a:ln>
            <a:noFill/>
          </a:ln>
        </p:spPr>
        <p:txBody>
          <a:bodyPr anchorCtr="0" anchor="t" bIns="91425" lIns="91425" spcFirstLastPara="1" rIns="91425" wrap="square" tIns="91425">
            <a:spAutoFit/>
          </a:bodyPr>
          <a:lstStyle/>
          <a:p>
            <a:pPr indent="-635" lvl="0" marL="12700" marR="5080" rtl="0" algn="ctr">
              <a:lnSpc>
                <a:spcPct val="116700"/>
              </a:lnSpc>
              <a:spcBef>
                <a:spcPts val="0"/>
              </a:spcBef>
              <a:spcAft>
                <a:spcPts val="0"/>
              </a:spcAft>
              <a:buNone/>
            </a:pPr>
            <a:r>
              <a:rPr lang="en" sz="2000" u="sng">
                <a:solidFill>
                  <a:schemeClr val="lt1"/>
                </a:solidFill>
                <a:latin typeface="Calibri"/>
                <a:ea typeface="Calibri"/>
                <a:cs typeface="Calibri"/>
                <a:sym typeface="Calibri"/>
                <a:hlinkClick r:id="rId8">
                  <a:extLst>
                    <a:ext uri="{A12FA001-AC4F-418D-AE19-62706E023703}">
                      <ahyp:hlinkClr val="tx"/>
                    </a:ext>
                  </a:extLst>
                </a:hlinkClick>
              </a:rPr>
              <a:t>Malaysia's judges throw the book at wildlife criminals</a:t>
            </a:r>
            <a:endParaRPr sz="2000">
              <a:solidFill>
                <a:schemeClr val="lt1"/>
              </a:solidFill>
              <a:latin typeface="Calibri"/>
              <a:ea typeface="Calibri"/>
              <a:cs typeface="Calibri"/>
              <a:sym typeface="Calibri"/>
            </a:endParaRPr>
          </a:p>
          <a:p>
            <a:pPr indent="0" lvl="0" marL="12700" marR="5080" rtl="0" algn="ctr">
              <a:lnSpc>
                <a:spcPct val="1167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15" name="Google Shape;115;p18"/>
          <p:cNvSpPr txBox="1"/>
          <p:nvPr/>
        </p:nvSpPr>
        <p:spPr>
          <a:xfrm>
            <a:off x="1229022" y="3163545"/>
            <a:ext cx="3150900" cy="1211100"/>
          </a:xfrm>
          <a:prstGeom prst="rect">
            <a:avLst/>
          </a:prstGeom>
          <a:noFill/>
          <a:ln>
            <a:noFill/>
          </a:ln>
        </p:spPr>
        <p:txBody>
          <a:bodyPr anchorCtr="0" anchor="t" bIns="91425" lIns="91425" spcFirstLastPara="1" rIns="91425" wrap="square" tIns="91425">
            <a:spAutoFit/>
          </a:bodyPr>
          <a:lstStyle/>
          <a:p>
            <a:pPr indent="0" lvl="0" marL="12700" marR="5080" rtl="0" algn="ctr">
              <a:lnSpc>
                <a:spcPct val="116700"/>
              </a:lnSpc>
              <a:spcBef>
                <a:spcPts val="0"/>
              </a:spcBef>
              <a:spcAft>
                <a:spcPts val="0"/>
              </a:spcAft>
              <a:buClr>
                <a:schemeClr val="dk1"/>
              </a:buClr>
              <a:buFont typeface="Arial"/>
              <a:buNone/>
            </a:pPr>
            <a:r>
              <a:rPr lang="en" sz="2000" u="sng">
                <a:solidFill>
                  <a:schemeClr val="lt1"/>
                </a:solidFill>
                <a:latin typeface="Calibri"/>
                <a:ea typeface="Calibri"/>
                <a:cs typeface="Calibri"/>
                <a:sym typeface="Calibri"/>
                <a:hlinkClick r:id="rId9">
                  <a:extLst>
                    <a:ext uri="{A12FA001-AC4F-418D-AE19-62706E023703}">
                      <ahyp:hlinkClr val="tx"/>
                    </a:ext>
                  </a:extLst>
                </a:hlinkClick>
              </a:rPr>
              <a:t>Business as usual for Hong Kong's wildlife masterminds</a:t>
            </a:r>
            <a:endParaRPr sz="2000">
              <a:solidFill>
                <a:schemeClr val="lt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16" name="Google Shape;116;p18"/>
          <p:cNvSpPr txBox="1"/>
          <p:nvPr/>
        </p:nvSpPr>
        <p:spPr>
          <a:xfrm>
            <a:off x="4726955" y="3163553"/>
            <a:ext cx="3150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lt1"/>
                </a:solidFill>
                <a:latin typeface="Calibri"/>
                <a:ea typeface="Calibri"/>
                <a:cs typeface="Calibri"/>
                <a:sym typeface="Calibri"/>
                <a:hlinkClick r:id="rId10">
                  <a:extLst>
                    <a:ext uri="{A12FA001-AC4F-418D-AE19-62706E023703}">
                      <ahyp:hlinkClr val="tx"/>
                    </a:ext>
                  </a:extLst>
                </a:hlinkClick>
              </a:rPr>
              <a:t>Philippine wildlife criminals get away with a slap on the wirst</a:t>
            </a:r>
            <a:endParaRPr sz="2000" u="sng">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9"/>
          <p:cNvPicPr preferRelativeResize="0"/>
          <p:nvPr/>
        </p:nvPicPr>
        <p:blipFill rotWithShape="1">
          <a:blip r:embed="rId3">
            <a:alphaModFix/>
          </a:blip>
          <a:srcRect b="0" l="0" r="0" t="0"/>
          <a:stretch/>
        </p:blipFill>
        <p:spPr>
          <a:xfrm>
            <a:off x="-199425" y="0"/>
            <a:ext cx="9343420" cy="6605801"/>
          </a:xfrm>
          <a:prstGeom prst="rect">
            <a:avLst/>
          </a:prstGeom>
          <a:noFill/>
          <a:ln>
            <a:noFill/>
          </a:ln>
        </p:spPr>
      </p:pic>
      <p:sp>
        <p:nvSpPr>
          <p:cNvPr id="122" name="Google Shape;122;p19"/>
          <p:cNvSpPr txBox="1"/>
          <p:nvPr>
            <p:ph type="title"/>
          </p:nvPr>
        </p:nvSpPr>
        <p:spPr>
          <a:xfrm>
            <a:off x="669788" y="315650"/>
            <a:ext cx="7605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0">
                <a:solidFill>
                  <a:schemeClr val="lt1"/>
                </a:solidFill>
                <a:latin typeface="Calibri"/>
                <a:ea typeface="Calibri"/>
                <a:cs typeface="Calibri"/>
                <a:sym typeface="Calibri"/>
              </a:rPr>
              <a:t>#WildEye data</a:t>
            </a:r>
            <a:endParaRPr b="1" sz="8000">
              <a:solidFill>
                <a:schemeClr val="lt1"/>
              </a:solidFill>
              <a:latin typeface="Calibri"/>
              <a:ea typeface="Calibri"/>
              <a:cs typeface="Calibri"/>
              <a:sym typeface="Calibri"/>
            </a:endParaRPr>
          </a:p>
        </p:txBody>
      </p:sp>
      <p:pic>
        <p:nvPicPr>
          <p:cNvPr id="123" name="Google Shape;123;p19"/>
          <p:cNvPicPr preferRelativeResize="0"/>
          <p:nvPr/>
        </p:nvPicPr>
        <p:blipFill>
          <a:blip r:embed="rId4">
            <a:alphaModFix/>
          </a:blip>
          <a:stretch>
            <a:fillRect/>
          </a:stretch>
        </p:blipFill>
        <p:spPr>
          <a:xfrm>
            <a:off x="1035950" y="1958625"/>
            <a:ext cx="2068725" cy="2068700"/>
          </a:xfrm>
          <a:prstGeom prst="rect">
            <a:avLst/>
          </a:prstGeom>
          <a:noFill/>
          <a:ln>
            <a:noFill/>
          </a:ln>
        </p:spPr>
      </p:pic>
      <p:pic>
        <p:nvPicPr>
          <p:cNvPr id="124" name="Google Shape;124;p19"/>
          <p:cNvPicPr preferRelativeResize="0"/>
          <p:nvPr/>
        </p:nvPicPr>
        <p:blipFill rotWithShape="1">
          <a:blip r:embed="rId5">
            <a:alphaModFix/>
          </a:blip>
          <a:srcRect b="0" l="0" r="0" t="0"/>
          <a:stretch/>
        </p:blipFill>
        <p:spPr>
          <a:xfrm>
            <a:off x="3104663" y="1777750"/>
            <a:ext cx="2430450" cy="2430450"/>
          </a:xfrm>
          <a:prstGeom prst="rect">
            <a:avLst/>
          </a:prstGeom>
          <a:noFill/>
          <a:ln>
            <a:noFill/>
          </a:ln>
        </p:spPr>
      </p:pic>
      <p:pic>
        <p:nvPicPr>
          <p:cNvPr id="125" name="Google Shape;125;p19"/>
          <p:cNvPicPr preferRelativeResize="0"/>
          <p:nvPr/>
        </p:nvPicPr>
        <p:blipFill rotWithShape="1">
          <a:blip r:embed="rId6">
            <a:alphaModFix/>
          </a:blip>
          <a:srcRect b="0" l="0" r="0" t="0"/>
          <a:stretch/>
        </p:blipFill>
        <p:spPr>
          <a:xfrm>
            <a:off x="5382725" y="1986525"/>
            <a:ext cx="2430450" cy="2430450"/>
          </a:xfrm>
          <a:prstGeom prst="rect">
            <a:avLst/>
          </a:prstGeom>
          <a:noFill/>
          <a:ln>
            <a:noFill/>
          </a:ln>
        </p:spPr>
      </p:pic>
      <p:sp>
        <p:nvSpPr>
          <p:cNvPr id="126" name="Google Shape;126;p19"/>
          <p:cNvSpPr txBox="1"/>
          <p:nvPr/>
        </p:nvSpPr>
        <p:spPr>
          <a:xfrm>
            <a:off x="1391838" y="3819800"/>
            <a:ext cx="190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Wan Ulfa Nur Zuhra, Indonesia</a:t>
            </a:r>
            <a:endParaRPr>
              <a:solidFill>
                <a:schemeClr val="lt1"/>
              </a:solidFill>
              <a:latin typeface="Calibri"/>
              <a:ea typeface="Calibri"/>
              <a:cs typeface="Calibri"/>
              <a:sym typeface="Calibri"/>
            </a:endParaRPr>
          </a:p>
        </p:txBody>
      </p:sp>
      <p:sp>
        <p:nvSpPr>
          <p:cNvPr id="127" name="Google Shape;127;p19"/>
          <p:cNvSpPr txBox="1"/>
          <p:nvPr/>
        </p:nvSpPr>
        <p:spPr>
          <a:xfrm>
            <a:off x="3517525" y="3819800"/>
            <a:ext cx="190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Richa Syal, Malaysia/UAE</a:t>
            </a:r>
            <a:endParaRPr>
              <a:solidFill>
                <a:schemeClr val="lt1"/>
              </a:solidFill>
              <a:latin typeface="Calibri"/>
              <a:ea typeface="Calibri"/>
              <a:cs typeface="Calibri"/>
              <a:sym typeface="Calibri"/>
            </a:endParaRPr>
          </a:p>
        </p:txBody>
      </p:sp>
      <p:sp>
        <p:nvSpPr>
          <p:cNvPr id="128" name="Google Shape;128;p19"/>
          <p:cNvSpPr txBox="1"/>
          <p:nvPr/>
        </p:nvSpPr>
        <p:spPr>
          <a:xfrm>
            <a:off x="5643188" y="3819800"/>
            <a:ext cx="190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Rezza Aji Pratama, Indonesia</a:t>
            </a:r>
            <a:endParaRPr>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0"/>
          <p:cNvPicPr preferRelativeResize="0"/>
          <p:nvPr/>
        </p:nvPicPr>
        <p:blipFill rotWithShape="1">
          <a:blip r:embed="rId3">
            <a:alphaModFix/>
          </a:blip>
          <a:srcRect b="0" l="0" r="0" t="0"/>
          <a:stretch/>
        </p:blipFill>
        <p:spPr>
          <a:xfrm>
            <a:off x="0" y="0"/>
            <a:ext cx="9343420" cy="6605801"/>
          </a:xfrm>
          <a:prstGeom prst="rect">
            <a:avLst/>
          </a:prstGeom>
          <a:noFill/>
          <a:ln>
            <a:noFill/>
          </a:ln>
        </p:spPr>
      </p:pic>
      <p:sp>
        <p:nvSpPr>
          <p:cNvPr id="134" name="Google Shape;134;p2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20">
                <a:solidFill>
                  <a:schemeClr val="lt1"/>
                </a:solidFill>
                <a:latin typeface="Calibri"/>
                <a:ea typeface="Calibri"/>
                <a:cs typeface="Calibri"/>
                <a:sym typeface="Calibri"/>
              </a:rPr>
              <a:t>The data is </a:t>
            </a:r>
            <a:r>
              <a:rPr b="1" lang="en" sz="4020">
                <a:solidFill>
                  <a:schemeClr val="lt1"/>
                </a:solidFill>
                <a:latin typeface="Calibri"/>
                <a:ea typeface="Calibri"/>
                <a:cs typeface="Calibri"/>
                <a:sym typeface="Calibri"/>
              </a:rPr>
              <a:t>the</a:t>
            </a:r>
            <a:r>
              <a:rPr b="1" lang="en" sz="4020">
                <a:solidFill>
                  <a:schemeClr val="lt1"/>
                </a:solidFill>
                <a:latin typeface="Calibri"/>
                <a:ea typeface="Calibri"/>
                <a:cs typeface="Calibri"/>
                <a:sym typeface="Calibri"/>
              </a:rPr>
              <a:t> story</a:t>
            </a:r>
            <a:endParaRPr b="1" sz="4020">
              <a:solidFill>
                <a:schemeClr val="lt1"/>
              </a:solidFill>
              <a:latin typeface="Calibri"/>
              <a:ea typeface="Calibri"/>
              <a:cs typeface="Calibri"/>
              <a:sym typeface="Calibri"/>
            </a:endParaRPr>
          </a:p>
        </p:txBody>
      </p:sp>
      <p:sp>
        <p:nvSpPr>
          <p:cNvPr id="135" name="Google Shape;135;p20"/>
          <p:cNvSpPr txBox="1"/>
          <p:nvPr>
            <p:ph idx="1" type="body"/>
          </p:nvPr>
        </p:nvSpPr>
        <p:spPr>
          <a:xfrm>
            <a:off x="252025" y="2413000"/>
            <a:ext cx="2550600" cy="175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The majority of incidents mapped were based in </a:t>
            </a:r>
            <a:r>
              <a:rPr b="1" lang="en" sz="2000">
                <a:solidFill>
                  <a:schemeClr val="lt2"/>
                </a:solidFill>
                <a:latin typeface="Calibri"/>
                <a:ea typeface="Calibri"/>
                <a:cs typeface="Calibri"/>
                <a:sym typeface="Calibri"/>
              </a:rPr>
              <a:t>Vietnam</a:t>
            </a:r>
            <a:r>
              <a:rPr lang="en"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p:txBody>
      </p:sp>
      <p:sp>
        <p:nvSpPr>
          <p:cNvPr id="136" name="Google Shape;136;p20"/>
          <p:cNvSpPr txBox="1"/>
          <p:nvPr>
            <p:ph idx="1" type="body"/>
          </p:nvPr>
        </p:nvSpPr>
        <p:spPr>
          <a:xfrm>
            <a:off x="3177213" y="2413000"/>
            <a:ext cx="2691900" cy="1756800"/>
          </a:xfrm>
          <a:prstGeom prst="rect">
            <a:avLst/>
          </a:prstGeom>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Over 1,500 different items seized, including ivory (130+), live pangolins (90+), rhino horns (80+) and pangolin scales (66+). </a:t>
            </a:r>
            <a:endParaRPr sz="2000">
              <a:solidFill>
                <a:schemeClr val="lt1"/>
              </a:solidFill>
              <a:latin typeface="Calibri"/>
              <a:ea typeface="Calibri"/>
              <a:cs typeface="Calibri"/>
              <a:sym typeface="Calibri"/>
            </a:endParaRPr>
          </a:p>
        </p:txBody>
      </p:sp>
      <p:sp>
        <p:nvSpPr>
          <p:cNvPr id="137" name="Google Shape;137;p20"/>
          <p:cNvSpPr txBox="1"/>
          <p:nvPr>
            <p:ph idx="1" type="body"/>
          </p:nvPr>
        </p:nvSpPr>
        <p:spPr>
          <a:xfrm>
            <a:off x="6243725" y="2400300"/>
            <a:ext cx="2550600" cy="1756800"/>
          </a:xfrm>
          <a:prstGeom prst="rect">
            <a:avLst/>
          </a:prstGeom>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lt1"/>
                </a:solidFill>
                <a:latin typeface="Calibri"/>
                <a:ea typeface="Calibri"/>
                <a:cs typeface="Calibri"/>
                <a:sym typeface="Calibri"/>
              </a:rPr>
              <a:t>The average sentence handed down to criminals was 5 years' imprisonment (25+), followed by 1 year (30+) and 10 years (10+). </a:t>
            </a:r>
            <a:endParaRPr sz="2000">
              <a:solidFill>
                <a:schemeClr val="lt1"/>
              </a:solidFill>
            </a:endParaRPr>
          </a:p>
        </p:txBody>
      </p:sp>
      <p:sp>
        <p:nvSpPr>
          <p:cNvPr id="138" name="Google Shape;138;p20"/>
          <p:cNvSpPr txBox="1"/>
          <p:nvPr>
            <p:ph type="title"/>
          </p:nvPr>
        </p:nvSpPr>
        <p:spPr>
          <a:xfrm>
            <a:off x="349675" y="1434750"/>
            <a:ext cx="2355300" cy="98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5000">
                <a:solidFill>
                  <a:schemeClr val="lt2"/>
                </a:solidFill>
              </a:rPr>
              <a:t>47%</a:t>
            </a:r>
            <a:endParaRPr b="1" sz="5000">
              <a:solidFill>
                <a:schemeClr val="lt2"/>
              </a:solidFill>
            </a:endParaRPr>
          </a:p>
        </p:txBody>
      </p:sp>
      <p:sp>
        <p:nvSpPr>
          <p:cNvPr id="139" name="Google Shape;139;p20"/>
          <p:cNvSpPr txBox="1"/>
          <p:nvPr>
            <p:ph type="title"/>
          </p:nvPr>
        </p:nvSpPr>
        <p:spPr>
          <a:xfrm>
            <a:off x="3296700" y="1503350"/>
            <a:ext cx="2355300" cy="98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5000">
                <a:solidFill>
                  <a:schemeClr val="lt2"/>
                </a:solidFill>
              </a:rPr>
              <a:t>1,500+</a:t>
            </a:r>
            <a:endParaRPr b="1" sz="5000">
              <a:solidFill>
                <a:schemeClr val="lt2"/>
              </a:solidFill>
            </a:endParaRPr>
          </a:p>
        </p:txBody>
      </p:sp>
      <p:sp>
        <p:nvSpPr>
          <p:cNvPr id="140" name="Google Shape;140;p20"/>
          <p:cNvSpPr txBox="1"/>
          <p:nvPr>
            <p:ph type="title"/>
          </p:nvPr>
        </p:nvSpPr>
        <p:spPr>
          <a:xfrm>
            <a:off x="6400800" y="1434750"/>
            <a:ext cx="2355300" cy="98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5000">
                <a:solidFill>
                  <a:schemeClr val="lt2"/>
                </a:solidFill>
              </a:rPr>
              <a:t>5 yrs</a:t>
            </a:r>
            <a:endParaRPr b="1" sz="5000">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1"/>
          <p:cNvPicPr preferRelativeResize="0"/>
          <p:nvPr/>
        </p:nvPicPr>
        <p:blipFill rotWithShape="1">
          <a:blip r:embed="rId3">
            <a:alphaModFix/>
          </a:blip>
          <a:srcRect b="0" l="0" r="0" t="0"/>
          <a:stretch/>
        </p:blipFill>
        <p:spPr>
          <a:xfrm>
            <a:off x="0" y="-1160050"/>
            <a:ext cx="9343420" cy="6605801"/>
          </a:xfrm>
          <a:prstGeom prst="rect">
            <a:avLst/>
          </a:prstGeom>
          <a:noFill/>
          <a:ln>
            <a:noFill/>
          </a:ln>
        </p:spPr>
      </p:pic>
      <p:sp>
        <p:nvSpPr>
          <p:cNvPr id="146" name="Google Shape;146;p2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0">
                <a:solidFill>
                  <a:schemeClr val="lt1"/>
                </a:solidFill>
                <a:latin typeface="Calibri"/>
                <a:ea typeface="Calibri"/>
                <a:cs typeface="Calibri"/>
                <a:sym typeface="Calibri"/>
              </a:rPr>
              <a:t>Partnerships &amp; collaborations</a:t>
            </a:r>
            <a:endParaRPr b="1" sz="8000">
              <a:solidFill>
                <a:schemeClr val="lt1"/>
              </a:solidFill>
              <a:latin typeface="Calibri"/>
              <a:ea typeface="Calibri"/>
              <a:cs typeface="Calibri"/>
              <a:sym typeface="Calibri"/>
            </a:endParaRPr>
          </a:p>
        </p:txBody>
      </p:sp>
      <p:sp>
        <p:nvSpPr>
          <p:cNvPr id="147" name="Google Shape;147;p21"/>
          <p:cNvSpPr/>
          <p:nvPr/>
        </p:nvSpPr>
        <p:spPr>
          <a:xfrm>
            <a:off x="-39037" y="2922025"/>
            <a:ext cx="9421500" cy="252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1"/>
          <p:cNvPicPr preferRelativeResize="0"/>
          <p:nvPr/>
        </p:nvPicPr>
        <p:blipFill rotWithShape="1">
          <a:blip r:embed="rId4">
            <a:alphaModFix/>
          </a:blip>
          <a:srcRect b="0" l="690" r="690" t="0"/>
          <a:stretch/>
        </p:blipFill>
        <p:spPr>
          <a:xfrm>
            <a:off x="3928174" y="2893675"/>
            <a:ext cx="1287650" cy="1305676"/>
          </a:xfrm>
          <a:prstGeom prst="rect">
            <a:avLst/>
          </a:prstGeom>
          <a:noFill/>
          <a:ln>
            <a:noFill/>
          </a:ln>
        </p:spPr>
      </p:pic>
      <p:pic>
        <p:nvPicPr>
          <p:cNvPr id="149" name="Google Shape;149;p21"/>
          <p:cNvPicPr preferRelativeResize="0"/>
          <p:nvPr/>
        </p:nvPicPr>
        <p:blipFill rotWithShape="1">
          <a:blip r:embed="rId5">
            <a:alphaModFix/>
          </a:blip>
          <a:srcRect b="0" l="0" r="0" t="0"/>
          <a:stretch/>
        </p:blipFill>
        <p:spPr>
          <a:xfrm>
            <a:off x="647700" y="2922024"/>
            <a:ext cx="2387482" cy="1056950"/>
          </a:xfrm>
          <a:prstGeom prst="rect">
            <a:avLst/>
          </a:prstGeom>
          <a:noFill/>
          <a:ln>
            <a:noFill/>
          </a:ln>
        </p:spPr>
      </p:pic>
      <p:pic>
        <p:nvPicPr>
          <p:cNvPr id="150" name="Google Shape;150;p21"/>
          <p:cNvPicPr preferRelativeResize="0"/>
          <p:nvPr/>
        </p:nvPicPr>
        <p:blipFill rotWithShape="1">
          <a:blip r:embed="rId6">
            <a:alphaModFix/>
          </a:blip>
          <a:srcRect b="0" l="0" r="0" t="0"/>
          <a:stretch/>
        </p:blipFill>
        <p:spPr>
          <a:xfrm>
            <a:off x="5955650" y="3118750"/>
            <a:ext cx="2654057" cy="663525"/>
          </a:xfrm>
          <a:prstGeom prst="rect">
            <a:avLst/>
          </a:prstGeom>
          <a:noFill/>
          <a:ln>
            <a:noFill/>
          </a:ln>
        </p:spPr>
      </p:pic>
      <p:pic>
        <p:nvPicPr>
          <p:cNvPr id="151" name="Google Shape;151;p21"/>
          <p:cNvPicPr preferRelativeResize="0"/>
          <p:nvPr/>
        </p:nvPicPr>
        <p:blipFill rotWithShape="1">
          <a:blip r:embed="rId7">
            <a:alphaModFix/>
          </a:blip>
          <a:srcRect b="0" l="0" r="0" t="0"/>
          <a:stretch/>
        </p:blipFill>
        <p:spPr>
          <a:xfrm>
            <a:off x="647700" y="4207578"/>
            <a:ext cx="2654050" cy="711284"/>
          </a:xfrm>
          <a:prstGeom prst="rect">
            <a:avLst/>
          </a:prstGeom>
          <a:noFill/>
          <a:ln>
            <a:noFill/>
          </a:ln>
        </p:spPr>
      </p:pic>
      <p:pic>
        <p:nvPicPr>
          <p:cNvPr id="152" name="Google Shape;152;p21"/>
          <p:cNvPicPr preferRelativeResize="0"/>
          <p:nvPr/>
        </p:nvPicPr>
        <p:blipFill rotWithShape="1">
          <a:blip r:embed="rId8">
            <a:alphaModFix/>
          </a:blip>
          <a:srcRect b="0" l="0" r="0" t="0"/>
          <a:stretch/>
        </p:blipFill>
        <p:spPr>
          <a:xfrm>
            <a:off x="5842229" y="4165352"/>
            <a:ext cx="2876648" cy="795706"/>
          </a:xfrm>
          <a:prstGeom prst="rect">
            <a:avLst/>
          </a:prstGeom>
          <a:noFill/>
          <a:ln>
            <a:noFill/>
          </a:ln>
        </p:spPr>
      </p:pic>
      <p:pic>
        <p:nvPicPr>
          <p:cNvPr id="153" name="Google Shape;153;p21"/>
          <p:cNvPicPr preferRelativeResize="0"/>
          <p:nvPr/>
        </p:nvPicPr>
        <p:blipFill rotWithShape="1">
          <a:blip r:embed="rId9">
            <a:alphaModFix/>
          </a:blip>
          <a:srcRect b="0" l="0" r="0" t="0"/>
          <a:stretch/>
        </p:blipFill>
        <p:spPr>
          <a:xfrm>
            <a:off x="4139512" y="4130713"/>
            <a:ext cx="864975" cy="864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