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57" r:id="rId4"/>
    <p:sldId id="261" r:id="rId5"/>
    <p:sldId id="263" r:id="rId6"/>
    <p:sldId id="267" r:id="rId7"/>
    <p:sldId id="260" r:id="rId8"/>
    <p:sldId id="266" r:id="rId9"/>
    <p:sldId id="264" r:id="rId10"/>
    <p:sldId id="265"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E6BC0E2-7F9A-4823-AC78-3521CCC4593D}" type="datetimeFigureOut">
              <a:rPr lang="en-IN" smtClean="0"/>
              <a:t>23-08-2021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10007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E6BC0E2-7F9A-4823-AC78-3521CCC4593D}" type="datetimeFigureOut">
              <a:rPr lang="en-IN" smtClean="0"/>
              <a:t>23-08-2021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63276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E6BC0E2-7F9A-4823-AC78-3521CCC4593D}" type="datetimeFigureOut">
              <a:rPr lang="en-IN" smtClean="0"/>
              <a:t>23-08-2021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133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E6BC0E2-7F9A-4823-AC78-3521CCC4593D}" type="datetimeFigureOut">
              <a:rPr lang="en-IN" smtClean="0"/>
              <a:t>23-08-2021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29381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BC0E2-7F9A-4823-AC78-3521CCC4593D}" type="datetimeFigureOut">
              <a:rPr lang="en-IN" smtClean="0"/>
              <a:t>23-08-2021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181103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E6BC0E2-7F9A-4823-AC78-3521CCC4593D}" type="datetimeFigureOut">
              <a:rPr lang="en-IN" smtClean="0"/>
              <a:t>23-08-2021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6568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E6BC0E2-7F9A-4823-AC78-3521CCC4593D}" type="datetimeFigureOut">
              <a:rPr lang="en-IN" smtClean="0"/>
              <a:t>23-08-2021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76570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E6BC0E2-7F9A-4823-AC78-3521CCC4593D}" type="datetimeFigureOut">
              <a:rPr lang="en-IN" smtClean="0"/>
              <a:t>23-08-2021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298731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BC0E2-7F9A-4823-AC78-3521CCC4593D}" type="datetimeFigureOut">
              <a:rPr lang="en-IN" smtClean="0"/>
              <a:t>23-08-2021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129739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BC0E2-7F9A-4823-AC78-3521CCC4593D}" type="datetimeFigureOut">
              <a:rPr lang="en-IN" smtClean="0"/>
              <a:t>23-08-2021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81681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BC0E2-7F9A-4823-AC78-3521CCC4593D}" type="datetimeFigureOut">
              <a:rPr lang="en-IN" smtClean="0"/>
              <a:t>23-08-2021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D3B20D-0963-469D-BC20-374A8DEE5208}" type="slidenum">
              <a:rPr lang="en-IN" smtClean="0"/>
              <a:t>‹#›</a:t>
            </a:fld>
            <a:endParaRPr lang="en-IN"/>
          </a:p>
        </p:txBody>
      </p:sp>
    </p:spTree>
    <p:extLst>
      <p:ext uri="{BB962C8B-B14F-4D97-AF65-F5344CB8AC3E}">
        <p14:creationId xmlns:p14="http://schemas.microsoft.com/office/powerpoint/2010/main" val="350145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BC0E2-7F9A-4823-AC78-3521CCC4593D}" type="datetimeFigureOut">
              <a:rPr lang="en-IN" smtClean="0"/>
              <a:t>23-08-2021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B20D-0963-469D-BC20-374A8DEE5208}" type="slidenum">
              <a:rPr lang="en-IN" smtClean="0"/>
              <a:t>‹#›</a:t>
            </a:fld>
            <a:endParaRPr lang="en-IN"/>
          </a:p>
        </p:txBody>
      </p:sp>
    </p:spTree>
    <p:extLst>
      <p:ext uri="{BB962C8B-B14F-4D97-AF65-F5344CB8AC3E}">
        <p14:creationId xmlns:p14="http://schemas.microsoft.com/office/powerpoint/2010/main" val="38418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8230" y="4533676"/>
            <a:ext cx="8090210" cy="137772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1800" dirty="0" smtClean="0"/>
              <a:t/>
            </a:r>
            <a:br>
              <a:rPr lang="en-IN" sz="1800" dirty="0" smtClean="0"/>
            </a:br>
            <a:r>
              <a:rPr lang="en-IN" sz="2200" b="1" dirty="0" smtClean="0">
                <a:solidFill>
                  <a:srgbClr val="FF0000"/>
                </a:solidFill>
              </a:rPr>
              <a:t>Solution for Covid-19 related Waste Disposal Problems</a:t>
            </a:r>
            <a:br>
              <a:rPr lang="en-IN" sz="2200" b="1" dirty="0" smtClean="0">
                <a:solidFill>
                  <a:srgbClr val="FF0000"/>
                </a:solidFill>
              </a:rPr>
            </a:br>
            <a:r>
              <a:rPr lang="en-IN" sz="2200" b="1" dirty="0" smtClean="0">
                <a:solidFill>
                  <a:srgbClr val="FF0000"/>
                </a:solidFill>
              </a:rPr>
              <a:t>No Segregation , No Carbon Emissions , No Post-process residue </a:t>
            </a:r>
            <a:br>
              <a:rPr lang="en-IN" sz="2200" b="1" dirty="0" smtClean="0">
                <a:solidFill>
                  <a:srgbClr val="FF0000"/>
                </a:solidFill>
              </a:rPr>
            </a:br>
            <a:r>
              <a:rPr lang="en-IN" sz="2200" b="1" dirty="0" smtClean="0">
                <a:solidFill>
                  <a:srgbClr val="FF0000"/>
                </a:solidFill>
              </a:rPr>
              <a:t>Automatic and complete conversion of waste to Energy Products</a:t>
            </a:r>
            <a:br>
              <a:rPr lang="en-IN" sz="2200" b="1" dirty="0" smtClean="0">
                <a:solidFill>
                  <a:srgbClr val="FF0000"/>
                </a:solidFill>
              </a:rPr>
            </a:br>
            <a:endParaRPr lang="en-IN" sz="2200" b="1" dirty="0">
              <a:solidFill>
                <a:srgbClr val="FF0000"/>
              </a:solidFill>
              <a:latin typeface="Arial Black" panose="020B0A04020102020204" pitchFamily="34" charset="0"/>
            </a:endParaRPr>
          </a:p>
        </p:txBody>
      </p:sp>
      <p:sp>
        <p:nvSpPr>
          <p:cNvPr id="3" name="Slide Number Placeholder 4"/>
          <p:cNvSpPr>
            <a:spLocks noGrp="1"/>
          </p:cNvSpPr>
          <p:nvPr>
            <p:ph type="sldNum" sz="quarter" idx="12"/>
          </p:nvPr>
        </p:nvSpPr>
        <p:spPr>
          <a:xfrm>
            <a:off x="8610600" y="6356350"/>
            <a:ext cx="2743200" cy="365125"/>
          </a:xfrm>
        </p:spPr>
        <p:txBody>
          <a:bodyPr/>
          <a:lstStyle/>
          <a:p>
            <a:fld id="{E1BA2CA2-4BFB-4CCF-A670-73A6A4FC3778}" type="slidenum">
              <a:rPr lang="en-IN" smtClean="0"/>
              <a:t>1</a:t>
            </a:fld>
            <a:endParaRPr lang="en-IN"/>
          </a:p>
        </p:txBody>
      </p:sp>
      <p:sp>
        <p:nvSpPr>
          <p:cNvPr id="5" name="Subtitle 5"/>
          <p:cNvSpPr txBox="1">
            <a:spLocks/>
          </p:cNvSpPr>
          <p:nvPr/>
        </p:nvSpPr>
        <p:spPr>
          <a:xfrm>
            <a:off x="1196631" y="3199887"/>
            <a:ext cx="9078501" cy="805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smtClean="0">
                <a:latin typeface="Arial Black" panose="020B0A04020102020204" pitchFamily="34" charset="0"/>
              </a:rPr>
              <a:t>Zero-Residue Waste </a:t>
            </a:r>
            <a:r>
              <a:rPr lang="en-IN" sz="2000" b="1" dirty="0" smtClean="0">
                <a:latin typeface="Arial Black" panose="020B0A04020102020204" pitchFamily="34" charset="0"/>
              </a:rPr>
              <a:t>Conversion Plants</a:t>
            </a:r>
          </a:p>
          <a:p>
            <a:r>
              <a:rPr lang="en-IN" sz="1600" b="1" dirty="0" smtClean="0">
                <a:latin typeface="Arial Black" panose="020B0A04020102020204" pitchFamily="34" charset="0"/>
              </a:rPr>
              <a:t>Pyrolysis based systems for converting unsegregated wastes</a:t>
            </a:r>
            <a:r>
              <a:rPr lang="en-IN" sz="2000" b="1" dirty="0" smtClean="0">
                <a:latin typeface="Arial Black" panose="020B0A04020102020204" pitchFamily="34" charset="0"/>
              </a:rPr>
              <a:t>. </a:t>
            </a:r>
            <a:endParaRPr lang="en-IN" sz="2000" dirty="0"/>
          </a:p>
        </p:txBody>
      </p:sp>
      <p:grpSp>
        <p:nvGrpSpPr>
          <p:cNvPr id="7" name="Group 6"/>
          <p:cNvGrpSpPr/>
          <p:nvPr/>
        </p:nvGrpSpPr>
        <p:grpSpPr>
          <a:xfrm>
            <a:off x="3329055" y="112690"/>
            <a:ext cx="7011576" cy="2971800"/>
            <a:chOff x="3329055" y="112690"/>
            <a:chExt cx="7011576" cy="29718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055" y="112690"/>
              <a:ext cx="5010150" cy="2971800"/>
            </a:xfrm>
            <a:prstGeom prst="rect">
              <a:avLst/>
            </a:prstGeom>
          </p:spPr>
        </p:pic>
        <p:sp>
          <p:nvSpPr>
            <p:cNvPr id="6" name="TextBox 5"/>
            <p:cNvSpPr txBox="1"/>
            <p:nvPr/>
          </p:nvSpPr>
          <p:spPr>
            <a:xfrm>
              <a:off x="8204854" y="1232044"/>
              <a:ext cx="2135777" cy="646331"/>
            </a:xfrm>
            <a:prstGeom prst="rect">
              <a:avLst/>
            </a:prstGeom>
            <a:noFill/>
          </p:spPr>
          <p:txBody>
            <a:bodyPr wrap="none" rtlCol="0">
              <a:spAutoFit/>
            </a:bodyPr>
            <a:lstStyle/>
            <a:p>
              <a:r>
                <a:rPr lang="en-US" sz="3600" b="1" dirty="0" smtClean="0"/>
                <a:t>ECOTECH  </a:t>
              </a:r>
              <a:endParaRPr lang="en-IN" sz="3600" b="1" dirty="0"/>
            </a:p>
          </p:txBody>
        </p:sp>
      </p:grpSp>
      <p:sp>
        <p:nvSpPr>
          <p:cNvPr id="8" name="TextBox 7"/>
          <p:cNvSpPr txBox="1"/>
          <p:nvPr/>
        </p:nvSpPr>
        <p:spPr>
          <a:xfrm rot="20292704">
            <a:off x="373487" y="1725769"/>
            <a:ext cx="2627290" cy="369332"/>
          </a:xfrm>
          <a:prstGeom prst="rect">
            <a:avLst/>
          </a:prstGeom>
          <a:noFill/>
        </p:spPr>
        <p:txBody>
          <a:bodyPr wrap="square" rtlCol="0">
            <a:spAutoFit/>
          </a:bodyPr>
          <a:lstStyle/>
          <a:p>
            <a:r>
              <a:rPr lang="en-IN" b="1" smtClean="0">
                <a:solidFill>
                  <a:srgbClr val="FF0000"/>
                </a:solidFill>
              </a:rPr>
              <a:t>Made in India Technology</a:t>
            </a:r>
            <a:endParaRPr lang="en-IN" dirty="0"/>
          </a:p>
        </p:txBody>
      </p:sp>
    </p:spTree>
    <p:extLst>
      <p:ext uri="{BB962C8B-B14F-4D97-AF65-F5344CB8AC3E}">
        <p14:creationId xmlns:p14="http://schemas.microsoft.com/office/powerpoint/2010/main" val="289441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54" y="1846818"/>
            <a:ext cx="10687833" cy="440120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p:spPr>
        <p:txBody>
          <a:bodyPr wrap="square">
            <a:spAutoFit/>
          </a:bodyPr>
          <a:lstStyle/>
          <a:p>
            <a:endParaRPr lang="en-IN" sz="2000" b="1" dirty="0" smtClean="0"/>
          </a:p>
          <a:p>
            <a:pPr>
              <a:buFont typeface="Arial" panose="020B0604020202020204" pitchFamily="34" charset="0"/>
              <a:buChar char="•"/>
            </a:pPr>
            <a:r>
              <a:rPr lang="en-IN" sz="2000" b="1" dirty="0" smtClean="0"/>
              <a:t> </a:t>
            </a:r>
            <a:r>
              <a:rPr lang="en-IN" sz="2000" b="1" dirty="0" smtClean="0"/>
              <a:t>Bio-Medical waste having the largest component of non-biodegradable materials and huge risk in manual segregation is best utilized by processing in a Pyrolysis Plant. </a:t>
            </a:r>
          </a:p>
          <a:p>
            <a:pPr>
              <a:buFont typeface="Arial" panose="020B0604020202020204" pitchFamily="34" charset="0"/>
              <a:buChar char="•"/>
            </a:pPr>
            <a:r>
              <a:rPr lang="en-IN" sz="2000" b="1" dirty="0" smtClean="0"/>
              <a:t>Pyrolysis </a:t>
            </a:r>
            <a:r>
              <a:rPr lang="en-IN" sz="2000" b="1" dirty="0" smtClean="0"/>
              <a:t>of Tyres is well known as the best solution for utilization of a huge quantity of discarded tyres. </a:t>
            </a:r>
          </a:p>
          <a:p>
            <a:pPr>
              <a:buFont typeface="Arial" panose="020B0604020202020204" pitchFamily="34" charset="0"/>
              <a:buChar char="•"/>
            </a:pPr>
            <a:r>
              <a:rPr lang="en-IN" sz="2000" b="1" dirty="0" smtClean="0"/>
              <a:t>Paper Industry for processing the waste largely comprising Plastic and cardboard.</a:t>
            </a:r>
          </a:p>
          <a:p>
            <a:pPr>
              <a:buFont typeface="Arial" panose="020B0604020202020204" pitchFamily="34" charset="0"/>
              <a:buChar char="•"/>
            </a:pPr>
            <a:r>
              <a:rPr lang="en-IN" sz="2000" b="1" dirty="0" smtClean="0"/>
              <a:t> Chemical industry to produce methanol, activated carbon, charcoal and other substances from wood.</a:t>
            </a:r>
          </a:p>
          <a:p>
            <a:pPr>
              <a:buFont typeface="Arial" panose="020B0604020202020204" pitchFamily="34" charset="0"/>
              <a:buChar char="•"/>
            </a:pPr>
            <a:r>
              <a:rPr lang="en-IN" sz="2000" b="1" dirty="0"/>
              <a:t> </a:t>
            </a:r>
            <a:r>
              <a:rPr lang="en-IN" sz="2000" b="1" dirty="0" smtClean="0"/>
              <a:t>E Waste to recover liquid fuels from large plastic content and significantly lower the quantity of material i.e. Bio-Char from which the valuable metals can be recovered. </a:t>
            </a:r>
            <a:r>
              <a:rPr lang="en-IN" sz="2000" b="1" dirty="0" smtClean="0"/>
              <a:t> </a:t>
            </a:r>
            <a:endParaRPr lang="en-IN" sz="2000" b="1" dirty="0" smtClean="0"/>
          </a:p>
          <a:p>
            <a:pPr>
              <a:buFont typeface="Arial" panose="020B0604020202020204" pitchFamily="34" charset="0"/>
              <a:buChar char="•"/>
            </a:pPr>
            <a:r>
              <a:rPr lang="en-IN" sz="2000" b="1" dirty="0" smtClean="0"/>
              <a:t>Synthetic gas produced from the conversion of waste using pyrolysis can be used in gas or steam turbines for producing electricity.</a:t>
            </a:r>
          </a:p>
          <a:p>
            <a:pPr>
              <a:buFont typeface="Arial" panose="020B0604020202020204" pitchFamily="34" charset="0"/>
              <a:buChar char="•"/>
            </a:pPr>
            <a:r>
              <a:rPr lang="en-IN" sz="2000" b="1" dirty="0" smtClean="0"/>
              <a:t>A mixture of stone, soil, ceramics, and glass obtained from pyrolytic waste can be used as a building material - construction slag or for filling landfill cover liners.</a:t>
            </a:r>
            <a:endParaRPr lang="en-IN" sz="2000" b="1" dirty="0"/>
          </a:p>
        </p:txBody>
      </p:sp>
      <p:sp>
        <p:nvSpPr>
          <p:cNvPr id="3" name="TextBox 2"/>
          <p:cNvSpPr txBox="1"/>
          <p:nvPr/>
        </p:nvSpPr>
        <p:spPr>
          <a:xfrm>
            <a:off x="530578" y="683646"/>
            <a:ext cx="10024533" cy="46166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p:spPr>
        <p:txBody>
          <a:bodyPr wrap="square" rtlCol="0">
            <a:spAutoFit/>
          </a:bodyPr>
          <a:lstStyle/>
          <a:p>
            <a:r>
              <a:rPr lang="en-IN" sz="2400" b="1" dirty="0"/>
              <a:t>Some of </a:t>
            </a:r>
            <a:r>
              <a:rPr lang="en-IN" sz="2400" b="1" dirty="0" smtClean="0"/>
              <a:t>the applications </a:t>
            </a:r>
            <a:r>
              <a:rPr lang="en-IN" sz="2400" b="1" dirty="0"/>
              <a:t>of </a:t>
            </a:r>
            <a:r>
              <a:rPr lang="en-IN" sz="2400" b="1" dirty="0" smtClean="0"/>
              <a:t>Pyrolysis </a:t>
            </a:r>
            <a:r>
              <a:rPr lang="en-IN" sz="2400" b="1" dirty="0" smtClean="0"/>
              <a:t>in Utilization of Waste</a:t>
            </a:r>
            <a:endParaRPr lang="en-IN" sz="2400" b="1" dirty="0"/>
          </a:p>
        </p:txBody>
      </p:sp>
    </p:spTree>
    <p:extLst>
      <p:ext uri="{BB962C8B-B14F-4D97-AF65-F5344CB8AC3E}">
        <p14:creationId xmlns:p14="http://schemas.microsoft.com/office/powerpoint/2010/main" val="24942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1250528"/>
            <a:ext cx="11372045" cy="5416868"/>
          </a:xfrm>
          <a:prstGeom prst="rect">
            <a:avLst/>
          </a:prstGeom>
        </p:spPr>
        <p:txBody>
          <a:bodyPr wrap="square">
            <a:spAutoFit/>
          </a:bodyPr>
          <a:lstStyle/>
          <a:p>
            <a:r>
              <a:rPr lang="en-IN" b="1" dirty="0" smtClean="0"/>
              <a:t>Introduction </a:t>
            </a:r>
          </a:p>
          <a:p>
            <a:r>
              <a:rPr lang="en-IN" b="1" dirty="0" smtClean="0"/>
              <a:t>Observing </a:t>
            </a:r>
            <a:r>
              <a:rPr lang="en-IN" b="1" dirty="0"/>
              <a:t>I Ecotech is </a:t>
            </a:r>
            <a:r>
              <a:rPr lang="en-IN" b="1" dirty="0" smtClean="0"/>
              <a:t>and Indian Company offering Proprietary Products. The Company specializes in providing SOLUTIONS TO POLLUTION!</a:t>
            </a:r>
            <a:endParaRPr lang="en-IN" dirty="0"/>
          </a:p>
          <a:p>
            <a:pPr marL="285750" lvl="0" indent="-285750">
              <a:buFont typeface="Arial" panose="020B0604020202020204" pitchFamily="34" charset="0"/>
              <a:buChar char="•"/>
            </a:pPr>
            <a:r>
              <a:rPr lang="en-IN" sz="1600" dirty="0"/>
              <a:t>Member of </a:t>
            </a:r>
            <a:r>
              <a:rPr lang="en-IN" sz="1600" b="1" dirty="0"/>
              <a:t>India Sanitation Coalition</a:t>
            </a:r>
            <a:r>
              <a:rPr lang="en-IN" sz="1600" dirty="0"/>
              <a:t>, </a:t>
            </a:r>
            <a:r>
              <a:rPr lang="en-IN" sz="1600" b="1" dirty="0"/>
              <a:t>Task Force for Best Practices - </a:t>
            </a:r>
            <a:r>
              <a:rPr lang="en-IN" sz="1600" dirty="0"/>
              <a:t>India Sanitation Coalition is an initiative by FICCI, put together to assist the Government in facilitation and proper implementation of the Swatch Bharat Mission and the Sansad Aararsh Gram Yojana (SAGY) programs.  </a:t>
            </a:r>
          </a:p>
          <a:p>
            <a:pPr marL="285750" lvl="0" indent="-285750">
              <a:buFont typeface="Arial" panose="020B0604020202020204" pitchFamily="34" charset="0"/>
              <a:buChar char="•"/>
            </a:pPr>
            <a:r>
              <a:rPr lang="en-IN" sz="1600" dirty="0"/>
              <a:t>Listed in </a:t>
            </a:r>
            <a:r>
              <a:rPr lang="en-IN" sz="1600" b="1" dirty="0"/>
              <a:t>SWACHH Portal of Urban Development </a:t>
            </a:r>
            <a:r>
              <a:rPr lang="en-IN" sz="1600" b="1" dirty="0" smtClean="0"/>
              <a:t>Ministry of India</a:t>
            </a:r>
            <a:endParaRPr lang="en-IN" sz="1600" dirty="0"/>
          </a:p>
          <a:p>
            <a:pPr marL="285750" lvl="0" indent="-285750">
              <a:buFont typeface="Arial" panose="020B0604020202020204" pitchFamily="34" charset="0"/>
              <a:buChar char="•"/>
            </a:pPr>
            <a:r>
              <a:rPr lang="en-IN" sz="1600" dirty="0"/>
              <a:t>Business Development Associate of </a:t>
            </a:r>
            <a:r>
              <a:rPr lang="en-IN" sz="1600" b="1" dirty="0"/>
              <a:t>Indian Institute of Toxicology Research (</a:t>
            </a:r>
            <a:r>
              <a:rPr lang="en-IN" sz="1600" dirty="0"/>
              <a:t>IITR) Lucknow for sewage treatment technologies. </a:t>
            </a:r>
          </a:p>
          <a:p>
            <a:pPr marL="285750" lvl="0" indent="-285750">
              <a:buFont typeface="Arial" panose="020B0604020202020204" pitchFamily="34" charset="0"/>
              <a:buChar char="•"/>
            </a:pPr>
            <a:r>
              <a:rPr lang="en-IN" sz="1600" dirty="0"/>
              <a:t>Consultant/Advisor at Malaviya Center for Innovation, Incubation and Entrepreneurship ( MCIIE), at Indian Institute of Technology ( IIT), BHU (Banaras Hindu University) </a:t>
            </a:r>
            <a:endParaRPr lang="en-IN" sz="1600" dirty="0" smtClean="0"/>
          </a:p>
          <a:p>
            <a:pPr marL="285750" lvl="0" indent="-285750">
              <a:buFont typeface="Arial" panose="020B0604020202020204" pitchFamily="34" charset="0"/>
              <a:buChar char="•"/>
            </a:pPr>
            <a:r>
              <a:rPr lang="en-IN" sz="1600" b="1" i="1" dirty="0" smtClean="0"/>
              <a:t>Charmaine Fernandes Sharma </a:t>
            </a:r>
            <a:r>
              <a:rPr lang="en-IN" sz="1600" dirty="0" smtClean="0"/>
              <a:t>- Founder and Managing Partner of OIE is recognized for developing &amp; commercializing Made in India products and technologies in the field of Biotechnology Research Apparatus, Enzyme solutions for Handloom industry etc.</a:t>
            </a:r>
          </a:p>
          <a:p>
            <a:pPr lvl="0"/>
            <a:r>
              <a:rPr lang="en-IN" sz="1600" b="1" dirty="0" smtClean="0"/>
              <a:t>AWARDED – 2021 Outstanding Entrepreneur Award - Sustainable Technologies 2021- Global Entrepreneurs Guild </a:t>
            </a:r>
          </a:p>
          <a:p>
            <a:pPr lvl="0"/>
            <a:r>
              <a:rPr lang="en-IN" sz="1600" b="1" dirty="0" smtClean="0"/>
              <a:t>AWARDED- </a:t>
            </a:r>
            <a:r>
              <a:rPr lang="en-IN" sz="1600" b="1" dirty="0"/>
              <a:t>(2002) Achievement Award in Biotechnology- Asia Pacific Convention of Entrepreneurial Women </a:t>
            </a:r>
            <a:endParaRPr lang="en-IN" sz="1600" dirty="0"/>
          </a:p>
          <a:p>
            <a:pPr lvl="0"/>
            <a:r>
              <a:rPr lang="en-IN" sz="1600" b="1" dirty="0" smtClean="0"/>
              <a:t>Listed </a:t>
            </a:r>
            <a:r>
              <a:rPr lang="en-IN" sz="1600" b="1" dirty="0"/>
              <a:t>in Inventors List of India since </a:t>
            </a:r>
            <a:r>
              <a:rPr lang="en-IN" sz="1600" b="1" dirty="0" smtClean="0"/>
              <a:t>2009</a:t>
            </a:r>
            <a:endParaRPr lang="en-IN" sz="1600" dirty="0"/>
          </a:p>
          <a:p>
            <a:pPr lvl="0"/>
            <a:r>
              <a:rPr lang="en-IN" sz="1600" b="1" dirty="0" smtClean="0"/>
              <a:t>Member </a:t>
            </a:r>
            <a:r>
              <a:rPr lang="en-IN" sz="1600" b="1" dirty="0"/>
              <a:t>India Sanitation Coalition - Task Force for Best Practices (India Sanitation Coalition is a body set up by FICCI to provide inputs in Sanitation, Environment Safety and Clean Technologies</a:t>
            </a:r>
            <a:r>
              <a:rPr lang="en-IN" sz="1600" b="1" dirty="0" smtClean="0"/>
              <a:t>.</a:t>
            </a:r>
          </a:p>
          <a:p>
            <a:pPr marL="285750" indent="-285750">
              <a:buFont typeface="Arial" panose="020B0604020202020204" pitchFamily="34" charset="0"/>
              <a:buChar char="•"/>
            </a:pPr>
            <a:r>
              <a:rPr lang="en-IN" b="1" dirty="0"/>
              <a:t>Mr. Ravi </a:t>
            </a:r>
            <a:r>
              <a:rPr lang="en-IN" b="1" dirty="0" smtClean="0"/>
              <a:t>Nafde- Partner has </a:t>
            </a:r>
            <a:r>
              <a:rPr lang="en-IN" b="1" dirty="0"/>
              <a:t>designed, developed and optimized </a:t>
            </a:r>
            <a:r>
              <a:rPr lang="en-IN" b="1" dirty="0" smtClean="0"/>
              <a:t>the Zero-Residue Waste Conversion Technology Plants. </a:t>
            </a:r>
          </a:p>
          <a:p>
            <a:pPr marL="285750" indent="-285750">
              <a:buFont typeface="Arial" panose="020B0604020202020204" pitchFamily="34" charset="0"/>
              <a:buChar char="•"/>
            </a:pPr>
            <a:r>
              <a:rPr lang="en-IN" sz="1600" b="1" dirty="0" smtClean="0"/>
              <a:t>Mr Nafde is recognized in India as </a:t>
            </a:r>
            <a:r>
              <a:rPr lang="en-IN" sz="1600" b="1" dirty="0"/>
              <a:t>a pioneer of Design &amp; Engineering for Energy Recovery </a:t>
            </a:r>
            <a:r>
              <a:rPr lang="en-IN" sz="1600" b="1" dirty="0" smtClean="0"/>
              <a:t>Plants.</a:t>
            </a:r>
          </a:p>
          <a:p>
            <a:endParaRPr lang="en-IN" sz="1600" dirty="0"/>
          </a:p>
        </p:txBody>
      </p:sp>
      <p:sp>
        <p:nvSpPr>
          <p:cNvPr id="3" name="TextBox 2"/>
          <p:cNvSpPr txBox="1"/>
          <p:nvPr/>
        </p:nvSpPr>
        <p:spPr>
          <a:xfrm>
            <a:off x="1727199" y="50199"/>
            <a:ext cx="6321778" cy="1569660"/>
          </a:xfrm>
          <a:prstGeom prst="rect">
            <a:avLst/>
          </a:prstGeom>
          <a:noFill/>
        </p:spPr>
        <p:txBody>
          <a:bodyPr wrap="square" rtlCol="0">
            <a:spAutoFit/>
          </a:bodyPr>
          <a:lstStyle/>
          <a:p>
            <a:pPr algn="ctr"/>
            <a:r>
              <a:rPr lang="en-IN" sz="2400" b="1" dirty="0" smtClean="0"/>
              <a:t>OBSERVING I ECOTECH </a:t>
            </a:r>
          </a:p>
          <a:p>
            <a:pPr algn="ctr"/>
            <a:r>
              <a:rPr lang="en-IN" sz="2400" b="1" dirty="0" smtClean="0"/>
              <a:t>OFFERS </a:t>
            </a:r>
          </a:p>
          <a:p>
            <a:pPr algn="ctr"/>
            <a:r>
              <a:rPr lang="en-IN" sz="2400" b="1" dirty="0" smtClean="0"/>
              <a:t>ATMANIRBHAR BHARAT - SOLUTIONS </a:t>
            </a:r>
            <a:r>
              <a:rPr lang="en-IN" sz="2400" b="1" dirty="0" smtClean="0"/>
              <a:t>TO POLLUTION !</a:t>
            </a:r>
            <a:endParaRPr lang="en-IN" sz="2400" b="1" dirty="0"/>
          </a:p>
        </p:txBody>
      </p:sp>
      <p:pic>
        <p:nvPicPr>
          <p:cNvPr id="4" name="Picture 3"/>
          <p:cNvPicPr>
            <a:picLocks noChangeAspect="1"/>
          </p:cNvPicPr>
          <p:nvPr/>
        </p:nvPicPr>
        <p:blipFill>
          <a:blip r:embed="rId2"/>
          <a:stretch>
            <a:fillRect/>
          </a:stretch>
        </p:blipFill>
        <p:spPr>
          <a:xfrm>
            <a:off x="10515768" y="0"/>
            <a:ext cx="1542422" cy="914479"/>
          </a:xfrm>
          <a:prstGeom prst="rect">
            <a:avLst/>
          </a:prstGeom>
        </p:spPr>
      </p:pic>
    </p:spTree>
    <p:extLst>
      <p:ext uri="{BB962C8B-B14F-4D97-AF65-F5344CB8AC3E}">
        <p14:creationId xmlns:p14="http://schemas.microsoft.com/office/powerpoint/2010/main" val="203178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832610"/>
          </a:xfrm>
          <a:prstGeom prst="rect">
            <a:avLst/>
          </a:prstGeom>
        </p:spPr>
        <p:txBody>
          <a:bodyPr>
            <a:scene3d>
              <a:camera prst="orthographicFront"/>
              <a:lightRig rig="threePt" dir="t"/>
            </a:scene3d>
            <a:sp3d extrusionH="57150">
              <a:bevelT w="38100" h="38100" prst="relaxedInse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Mission Statement: </a:t>
            </a:r>
            <a:r>
              <a:rPr lang="en-US" sz="2400" b="1" dirty="0" smtClean="0">
                <a:solidFill>
                  <a:srgbClr val="FF0000"/>
                </a:solidFill>
              </a:rPr>
              <a:t>CLEAN THE WORLD, MAKE IT A BETTER PLACE for YOU and for ME and the ENTIRE HUMAN RACE! </a:t>
            </a:r>
            <a:endParaRPr lang="en-IN" sz="2400" b="1" dirty="0">
              <a:solidFill>
                <a:srgbClr val="FF0000"/>
              </a:solidFill>
            </a:endParaRPr>
          </a:p>
        </p:txBody>
      </p:sp>
      <p:sp>
        <p:nvSpPr>
          <p:cNvPr id="3" name="TextBox 2"/>
          <p:cNvSpPr txBox="1"/>
          <p:nvPr/>
        </p:nvSpPr>
        <p:spPr>
          <a:xfrm>
            <a:off x="373488" y="5368401"/>
            <a:ext cx="5441190" cy="1200329"/>
          </a:xfrm>
          <a:prstGeom prst="rect">
            <a:avLst/>
          </a:prstGeom>
          <a:noFill/>
        </p:spPr>
        <p:txBody>
          <a:bodyPr wrap="square" rtlCol="0">
            <a:spAutoFit/>
          </a:bodyPr>
          <a:lstStyle/>
          <a:p>
            <a:r>
              <a:rPr lang="en-IN" dirty="0" smtClean="0"/>
              <a:t>Observing I Ecotech </a:t>
            </a:r>
          </a:p>
          <a:p>
            <a:r>
              <a:rPr lang="en-IN" dirty="0" smtClean="0"/>
              <a:t>Ph: +91 8874447222</a:t>
            </a:r>
          </a:p>
          <a:p>
            <a:r>
              <a:rPr lang="en-IN" dirty="0" smtClean="0"/>
              <a:t>Web: www.observingi.com</a:t>
            </a:r>
          </a:p>
          <a:p>
            <a:r>
              <a:rPr lang="en-IN" dirty="0" smtClean="0"/>
              <a:t>Email: charmaine@observingi.in</a:t>
            </a:r>
            <a:endParaRPr lang="en-IN" dirty="0"/>
          </a:p>
        </p:txBody>
      </p:sp>
      <p:pic>
        <p:nvPicPr>
          <p:cNvPr id="5" name="Picture 4"/>
          <p:cNvPicPr>
            <a:picLocks noChangeAspect="1"/>
          </p:cNvPicPr>
          <p:nvPr/>
        </p:nvPicPr>
        <p:blipFill>
          <a:blip r:embed="rId2"/>
          <a:stretch>
            <a:fillRect/>
          </a:stretch>
        </p:blipFill>
        <p:spPr>
          <a:xfrm>
            <a:off x="2488776" y="1445990"/>
            <a:ext cx="7006938" cy="4154309"/>
          </a:xfrm>
          <a:prstGeom prst="rect">
            <a:avLst/>
          </a:prstGeom>
        </p:spPr>
      </p:pic>
    </p:spTree>
    <p:extLst>
      <p:ext uri="{BB962C8B-B14F-4D97-AF65-F5344CB8AC3E}">
        <p14:creationId xmlns:p14="http://schemas.microsoft.com/office/powerpoint/2010/main" val="283652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as a source of Renewable Energy </a:t>
            </a:r>
            <a:endParaRPr lang="en-IN" dirty="0"/>
          </a:p>
        </p:txBody>
      </p:sp>
      <p:sp>
        <p:nvSpPr>
          <p:cNvPr id="3" name="Content Placeholder 2"/>
          <p:cNvSpPr>
            <a:spLocks noGrp="1"/>
          </p:cNvSpPr>
          <p:nvPr>
            <p:ph idx="1"/>
          </p:nvPr>
        </p:nvSpPr>
        <p:spPr>
          <a:xfrm>
            <a:off x="838200" y="1568048"/>
            <a:ext cx="10515600" cy="4351338"/>
          </a:xfrm>
        </p:spPr>
        <p:txBody>
          <a:bodyPr>
            <a:normAutofit fontScale="77500" lnSpcReduction="20000"/>
          </a:bodyPr>
          <a:lstStyle/>
          <a:p>
            <a:r>
              <a:rPr lang="en-US" dirty="0"/>
              <a:t>Renewable energy is useful energy that is collected from renewable resources, which are naturally replenished on a human timescale, including carbon neutral sources like sunlight, wind, rain, tides, waves, and geothermal heat. </a:t>
            </a:r>
            <a:r>
              <a:rPr lang="en-US" dirty="0" smtClean="0"/>
              <a:t>The humungous quantities of </a:t>
            </a:r>
            <a:r>
              <a:rPr lang="en-US" b="1" dirty="0" smtClean="0"/>
              <a:t>waste generated everyday </a:t>
            </a:r>
            <a:r>
              <a:rPr lang="en-US" dirty="0" smtClean="0"/>
              <a:t>and the emergence of technologies to utilize waste make it an ideal </a:t>
            </a:r>
            <a:r>
              <a:rPr lang="en-US" b="1" dirty="0" smtClean="0"/>
              <a:t>resource for renewable energy </a:t>
            </a:r>
            <a:r>
              <a:rPr lang="en-US" dirty="0" smtClean="0"/>
              <a:t>. </a:t>
            </a:r>
          </a:p>
          <a:p>
            <a:r>
              <a:rPr lang="en-US" dirty="0" smtClean="0"/>
              <a:t>This </a:t>
            </a:r>
            <a:r>
              <a:rPr lang="en-US" dirty="0"/>
              <a:t>type of energy source stands in contrast to fossil fuels, which are being used far more quickly than they are being replenished</a:t>
            </a:r>
            <a:r>
              <a:rPr lang="en-US" dirty="0" smtClean="0"/>
              <a:t>.</a:t>
            </a:r>
          </a:p>
          <a:p>
            <a:r>
              <a:rPr lang="en-US" dirty="0"/>
              <a:t>The world generates 2.01 billion </a:t>
            </a:r>
            <a:r>
              <a:rPr lang="en-US" dirty="0" smtClean="0"/>
              <a:t>tons </a:t>
            </a:r>
            <a:r>
              <a:rPr lang="en-US" dirty="0"/>
              <a:t>of </a:t>
            </a:r>
            <a:r>
              <a:rPr lang="en-US" b="1" dirty="0"/>
              <a:t>municipal solid</a:t>
            </a:r>
            <a:r>
              <a:rPr lang="en-US" dirty="0"/>
              <a:t> </a:t>
            </a:r>
            <a:r>
              <a:rPr lang="en-US" b="1" dirty="0"/>
              <a:t>waste</a:t>
            </a:r>
            <a:r>
              <a:rPr lang="en-US" dirty="0"/>
              <a:t> annually, with at least 33 percent of that—extremely conservatively—not managed in an environmentally safe manner. Worldwide, </a:t>
            </a:r>
            <a:r>
              <a:rPr lang="en-US" b="1" dirty="0"/>
              <a:t>waste</a:t>
            </a:r>
            <a:r>
              <a:rPr lang="en-US" dirty="0"/>
              <a:t> </a:t>
            </a:r>
            <a:r>
              <a:rPr lang="en-US" b="1" dirty="0"/>
              <a:t>generated</a:t>
            </a:r>
            <a:r>
              <a:rPr lang="en-US" dirty="0"/>
              <a:t> per person per day averages 0.74 kilogram but ranges widely, from 0.11 to 4.54 kilograms</a:t>
            </a:r>
            <a:r>
              <a:rPr lang="en-US" dirty="0" smtClean="0"/>
              <a:t>.</a:t>
            </a:r>
          </a:p>
          <a:p>
            <a:r>
              <a:rPr lang="en-US" b="1" dirty="0"/>
              <a:t>Biomedical waste</a:t>
            </a:r>
            <a:r>
              <a:rPr lang="en-US" dirty="0"/>
              <a:t> management during COVID-19 can pose severe health risks for waste pickers and people living near dumping sites and landfills.</a:t>
            </a:r>
            <a:r>
              <a:rPr lang="en-US" b="1" dirty="0"/>
              <a:t> India</a:t>
            </a:r>
            <a:r>
              <a:rPr lang="en-US" dirty="0"/>
              <a:t> witnessed an</a:t>
            </a:r>
            <a:r>
              <a:rPr lang="en-US" b="1" dirty="0"/>
              <a:t> increase</a:t>
            </a:r>
            <a:r>
              <a:rPr lang="en-US" dirty="0"/>
              <a:t> of 46% in</a:t>
            </a:r>
            <a:r>
              <a:rPr lang="en-US" b="1" dirty="0"/>
              <a:t> biomedical waste due to COVID-19,</a:t>
            </a:r>
            <a:r>
              <a:rPr lang="en-US" dirty="0"/>
              <a:t> with 139 </a:t>
            </a:r>
            <a:r>
              <a:rPr lang="en-US" dirty="0" smtClean="0"/>
              <a:t>tons </a:t>
            </a:r>
            <a:r>
              <a:rPr lang="en-US" dirty="0"/>
              <a:t>per day in April 2021 and 203 </a:t>
            </a:r>
            <a:r>
              <a:rPr lang="en-US" dirty="0" smtClean="0"/>
              <a:t>tons </a:t>
            </a:r>
            <a:r>
              <a:rPr lang="en-US" dirty="0"/>
              <a:t>per day in May 2021. However, the percentage of</a:t>
            </a:r>
            <a:r>
              <a:rPr lang="en-US" b="1" dirty="0"/>
              <a:t> biomedical waste</a:t>
            </a:r>
            <a:r>
              <a:rPr lang="en-US" dirty="0"/>
              <a:t> treated declined from 92.8% to 88%.</a:t>
            </a:r>
            <a:endParaRPr lang="en-IN" dirty="0"/>
          </a:p>
        </p:txBody>
      </p:sp>
      <p:pic>
        <p:nvPicPr>
          <p:cNvPr id="4" name="Picture 3"/>
          <p:cNvPicPr>
            <a:picLocks noChangeAspect="1"/>
          </p:cNvPicPr>
          <p:nvPr/>
        </p:nvPicPr>
        <p:blipFill>
          <a:blip r:embed="rId2"/>
          <a:stretch>
            <a:fillRect/>
          </a:stretch>
        </p:blipFill>
        <p:spPr>
          <a:xfrm>
            <a:off x="10515768" y="-33051"/>
            <a:ext cx="1542422" cy="914479"/>
          </a:xfrm>
          <a:prstGeom prst="rect">
            <a:avLst/>
          </a:prstGeom>
        </p:spPr>
      </p:pic>
    </p:spTree>
    <p:extLst>
      <p:ext uri="{BB962C8B-B14F-4D97-AF65-F5344CB8AC3E}">
        <p14:creationId xmlns:p14="http://schemas.microsoft.com/office/powerpoint/2010/main" val="18761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627772" cy="768216"/>
          </a:xfrm>
        </p:spPr>
        <p:txBody>
          <a:bodyPr>
            <a:normAutofit fontScale="90000"/>
          </a:bodyPr>
          <a:lstStyle/>
          <a:p>
            <a:r>
              <a:rPr lang="en-US" dirty="0" smtClean="0"/>
              <a:t/>
            </a:r>
            <a:br>
              <a:rPr lang="en-US" dirty="0" smtClean="0"/>
            </a:br>
            <a:r>
              <a:rPr lang="en-US" dirty="0" smtClean="0"/>
              <a:t>Importance of Plastic Waste Utilization</a:t>
            </a:r>
            <a:br>
              <a:rPr lang="en-US" dirty="0" smtClean="0"/>
            </a:br>
            <a:endParaRPr lang="en-IN" dirty="0"/>
          </a:p>
        </p:txBody>
      </p:sp>
      <p:sp>
        <p:nvSpPr>
          <p:cNvPr id="3" name="Content Placeholder 2"/>
          <p:cNvSpPr>
            <a:spLocks noGrp="1"/>
          </p:cNvSpPr>
          <p:nvPr>
            <p:ph idx="1"/>
          </p:nvPr>
        </p:nvSpPr>
        <p:spPr>
          <a:xfrm>
            <a:off x="838200" y="1339403"/>
            <a:ext cx="10515600" cy="4958366"/>
          </a:xfrm>
        </p:spPr>
        <p:txBody>
          <a:bodyPr>
            <a:normAutofit/>
          </a:bodyPr>
          <a:lstStyle/>
          <a:p>
            <a:r>
              <a:rPr lang="en-US" sz="2000" dirty="0" smtClean="0"/>
              <a:t>Plastic </a:t>
            </a:r>
            <a:r>
              <a:rPr lang="en-US" sz="2000" dirty="0"/>
              <a:t>is one of the most successful manufacturing materials in post-world war era. It’s due to its high specific-strength, toughness, chemical inertness and cost-effectiveness. </a:t>
            </a:r>
            <a:endParaRPr lang="en-US" sz="2000" dirty="0" smtClean="0"/>
          </a:p>
          <a:p>
            <a:r>
              <a:rPr lang="en-US" sz="2000" dirty="0" smtClean="0"/>
              <a:t>On </a:t>
            </a:r>
            <a:r>
              <a:rPr lang="en-US" sz="2000" dirty="0"/>
              <a:t>the other hand, global production of plastic material has increased more than 200-fold from 1950 to 2020. </a:t>
            </a:r>
            <a:endParaRPr lang="en-US" sz="2000" dirty="0" smtClean="0"/>
          </a:p>
          <a:p>
            <a:r>
              <a:rPr lang="en-US" sz="2000" dirty="0" smtClean="0"/>
              <a:t>Today </a:t>
            </a:r>
            <a:r>
              <a:rPr lang="en-US" sz="2000" dirty="0"/>
              <a:t>over 100 million </a:t>
            </a:r>
            <a:r>
              <a:rPr lang="en-US" sz="2000" dirty="0" smtClean="0"/>
              <a:t>tons </a:t>
            </a:r>
            <a:r>
              <a:rPr lang="en-US" sz="2000" dirty="0"/>
              <a:t>of plastic is produced annually on the world. </a:t>
            </a:r>
            <a:endParaRPr lang="en-US" sz="2000" dirty="0" smtClean="0"/>
          </a:p>
          <a:p>
            <a:r>
              <a:rPr lang="en-US" sz="2000" dirty="0" smtClean="0"/>
              <a:t>This </a:t>
            </a:r>
            <a:r>
              <a:rPr lang="en-US" sz="2000" dirty="0"/>
              <a:t>excessive reliance on plastics oblige the need for plastic </a:t>
            </a:r>
            <a:r>
              <a:rPr lang="en-US" sz="2000" dirty="0" smtClean="0"/>
              <a:t>waste management . </a:t>
            </a:r>
          </a:p>
          <a:p>
            <a:r>
              <a:rPr lang="en-US" sz="2000" dirty="0" smtClean="0"/>
              <a:t>This </a:t>
            </a:r>
            <a:r>
              <a:rPr lang="en-US" sz="2000" dirty="0"/>
              <a:t>necessitates innovation in plastic waste management methods. </a:t>
            </a:r>
            <a:r>
              <a:rPr lang="en-US" sz="2000" dirty="0" smtClean="0"/>
              <a:t>Using Pyrolysis for Production </a:t>
            </a:r>
            <a:r>
              <a:rPr lang="en-US" sz="2000" dirty="0"/>
              <a:t>of </a:t>
            </a:r>
            <a:r>
              <a:rPr lang="en-US" sz="2000" b="1" dirty="0"/>
              <a:t>Biofuel</a:t>
            </a:r>
            <a:r>
              <a:rPr lang="en-US" sz="2000" dirty="0"/>
              <a:t> is </a:t>
            </a:r>
            <a:r>
              <a:rPr lang="en-US" sz="2000" dirty="0" smtClean="0"/>
              <a:t>one such innovative method. </a:t>
            </a:r>
          </a:p>
          <a:p>
            <a:r>
              <a:rPr lang="en-US" sz="2000" dirty="0" smtClean="0"/>
              <a:t>Conversion of Plastics to Biofuels</a:t>
            </a:r>
          </a:p>
          <a:p>
            <a:r>
              <a:rPr lang="en-US" sz="2000" dirty="0" smtClean="0"/>
              <a:t>PP- upto 90%</a:t>
            </a:r>
          </a:p>
          <a:p>
            <a:r>
              <a:rPr lang="en-US" sz="2000" dirty="0" smtClean="0"/>
              <a:t>PPE- </a:t>
            </a:r>
            <a:r>
              <a:rPr lang="en-US" sz="2000" dirty="0"/>
              <a:t>u</a:t>
            </a:r>
            <a:r>
              <a:rPr lang="en-US" sz="2000" dirty="0" smtClean="0"/>
              <a:t>pto 60%</a:t>
            </a:r>
          </a:p>
          <a:p>
            <a:r>
              <a:rPr lang="en-US" sz="2000" dirty="0" smtClean="0"/>
              <a:t>PVC- upto 30%</a:t>
            </a:r>
          </a:p>
          <a:p>
            <a:r>
              <a:rPr lang="en-US" sz="2000" dirty="0" smtClean="0"/>
              <a:t>PET – NIL ( can be safely converted but will not yield any by-product. </a:t>
            </a:r>
          </a:p>
          <a:p>
            <a:endParaRPr lang="en-US" sz="2000" dirty="0"/>
          </a:p>
        </p:txBody>
      </p:sp>
      <p:pic>
        <p:nvPicPr>
          <p:cNvPr id="4" name="Picture 3"/>
          <p:cNvPicPr>
            <a:picLocks noChangeAspect="1"/>
          </p:cNvPicPr>
          <p:nvPr/>
        </p:nvPicPr>
        <p:blipFill>
          <a:blip r:embed="rId2"/>
          <a:stretch>
            <a:fillRect/>
          </a:stretch>
        </p:blipFill>
        <p:spPr>
          <a:xfrm>
            <a:off x="10515768" y="-33051"/>
            <a:ext cx="1542422" cy="914479"/>
          </a:xfrm>
          <a:prstGeom prst="rect">
            <a:avLst/>
          </a:prstGeom>
        </p:spPr>
      </p:pic>
    </p:spTree>
    <p:extLst>
      <p:ext uri="{BB962C8B-B14F-4D97-AF65-F5344CB8AC3E}">
        <p14:creationId xmlns:p14="http://schemas.microsoft.com/office/powerpoint/2010/main" val="99411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383668"/>
            <a:ext cx="8975502" cy="82694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Working Plant at Visakhapatnam processing 10 TPD of unsegregated MSW</a:t>
            </a:r>
          </a:p>
          <a:p>
            <a:r>
              <a:rPr lang="en-US" sz="2400" b="1" dirty="0" smtClean="0"/>
              <a:t>View of Pyrolysis Reactor &amp; Shredding /Feeding System  </a:t>
            </a:r>
            <a:endParaRPr lang="en-IN" sz="2400" b="1" dirty="0"/>
          </a:p>
        </p:txBody>
      </p:sp>
      <p:sp>
        <p:nvSpPr>
          <p:cNvPr id="4" name="Slide Number Placeholder 3"/>
          <p:cNvSpPr>
            <a:spLocks noGrp="1"/>
          </p:cNvSpPr>
          <p:nvPr>
            <p:ph type="sldNum" sz="quarter" idx="12"/>
          </p:nvPr>
        </p:nvSpPr>
        <p:spPr>
          <a:xfrm>
            <a:off x="8610600" y="6356350"/>
            <a:ext cx="2743200" cy="365125"/>
          </a:xfrm>
        </p:spPr>
        <p:txBody>
          <a:bodyPr/>
          <a:lstStyle/>
          <a:p>
            <a:fld id="{E1BA2CA2-4BFB-4CCF-A670-73A6A4FC3778}" type="slidenum">
              <a:rPr lang="en-IN" smtClean="0"/>
              <a:t>5</a:t>
            </a:fld>
            <a:endParaRPr lang="en-IN" dirty="0"/>
          </a:p>
        </p:txBody>
      </p:sp>
      <p:pic>
        <p:nvPicPr>
          <p:cNvPr id="7" name="Picture 6"/>
          <p:cNvPicPr>
            <a:picLocks noChangeAspect="1"/>
          </p:cNvPicPr>
          <p:nvPr/>
        </p:nvPicPr>
        <p:blipFill>
          <a:blip r:embed="rId2"/>
          <a:stretch>
            <a:fillRect/>
          </a:stretch>
        </p:blipFill>
        <p:spPr>
          <a:xfrm>
            <a:off x="10515768" y="-33051"/>
            <a:ext cx="1542422" cy="914479"/>
          </a:xfrm>
          <a:prstGeom prst="rect">
            <a:avLst/>
          </a:prstGeom>
        </p:spPr>
      </p:pic>
      <p:pic>
        <p:nvPicPr>
          <p:cNvPr id="10" name="Content Placeholder 3"/>
          <p:cNvPicPr/>
          <p:nvPr/>
        </p:nvPicPr>
        <p:blipFill rotWithShape="1">
          <a:blip r:embed="rId3"/>
          <a:srcRect l="51592" t="46507"/>
          <a:stretch/>
        </p:blipFill>
        <p:spPr bwMode="auto">
          <a:xfrm>
            <a:off x="476518" y="978795"/>
            <a:ext cx="9736428" cy="55894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298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9587" y="1047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b="1" smtClean="0"/>
              <a:t>Input and Output of the Zero Residue Waste Conversion Plant</a:t>
            </a:r>
            <a:br>
              <a:rPr lang="en-IN" sz="3200" b="1" smtClean="0"/>
            </a:br>
            <a:r>
              <a:rPr lang="en-IN" sz="3200" b="1" smtClean="0"/>
              <a:t/>
            </a:r>
            <a:br>
              <a:rPr lang="en-IN" sz="3200" b="1" smtClean="0"/>
            </a:br>
            <a:r>
              <a:rPr lang="en-IN" sz="1400" b="1" smtClean="0"/>
              <a:t>Photographs below are from actual input and output at Visakhapatnam Plant May 2021. </a:t>
            </a:r>
            <a:endParaRPr lang="en-IN" sz="1400" b="1"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55" y="1900238"/>
            <a:ext cx="4735383" cy="429930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1870"/>
          <a:stretch/>
        </p:blipFill>
        <p:spPr>
          <a:xfrm>
            <a:off x="5663858" y="1900238"/>
            <a:ext cx="5885779" cy="4299303"/>
          </a:xfrm>
          <a:prstGeom prst="rect">
            <a:avLst/>
          </a:prstGeom>
        </p:spPr>
      </p:pic>
      <p:sp>
        <p:nvSpPr>
          <p:cNvPr id="5" name="TextBox 4"/>
          <p:cNvSpPr txBox="1"/>
          <p:nvPr/>
        </p:nvSpPr>
        <p:spPr>
          <a:xfrm>
            <a:off x="6786563" y="2528888"/>
            <a:ext cx="4429125" cy="1000274"/>
          </a:xfrm>
          <a:prstGeom prst="rect">
            <a:avLst/>
          </a:prstGeom>
          <a:solidFill>
            <a:schemeClr val="bg1">
              <a:lumMod val="95000"/>
            </a:schemeClr>
          </a:solidFill>
        </p:spPr>
        <p:txBody>
          <a:bodyPr wrap="square" rtlCol="0">
            <a:spAutoFit/>
          </a:bodyPr>
          <a:lstStyle/>
          <a:p>
            <a:pPr algn="ctr"/>
            <a:r>
              <a:rPr lang="en-IN" sz="2400" b="1" dirty="0" smtClean="0"/>
              <a:t>BY-PRODUCTS DERIVED FROM THE WASTE </a:t>
            </a:r>
          </a:p>
          <a:p>
            <a:pPr algn="ctr"/>
            <a:r>
              <a:rPr lang="en-IN" sz="1100" b="1" dirty="0" smtClean="0"/>
              <a:t>( Gas is collected in the Balloon ) </a:t>
            </a:r>
            <a:endParaRPr lang="en-IN" sz="1100" b="1" dirty="0"/>
          </a:p>
        </p:txBody>
      </p:sp>
    </p:spTree>
    <p:extLst>
      <p:ext uri="{BB962C8B-B14F-4D97-AF65-F5344CB8AC3E}">
        <p14:creationId xmlns:p14="http://schemas.microsoft.com/office/powerpoint/2010/main" val="278697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288" y="229753"/>
            <a:ext cx="11288889" cy="2616101"/>
          </a:xfrm>
          <a:prstGeom prst="rect">
            <a:avLst/>
          </a:prstGeom>
        </p:spPr>
        <p:txBody>
          <a:bodyPr wrap="square">
            <a:spAutoFit/>
          </a:bodyPr>
          <a:lstStyle/>
          <a:p>
            <a:r>
              <a:rPr lang="en-IN" sz="2800" dirty="0" smtClean="0">
                <a:latin typeface="Times New Roman" panose="02020603050405020304" pitchFamily="18" charset="0"/>
                <a:ea typeface="Times New Roman" panose="02020603050405020304" pitchFamily="18" charset="0"/>
              </a:rPr>
              <a:t>WASTE TO WEALTH - Industry </a:t>
            </a:r>
            <a:r>
              <a:rPr lang="en-IN" sz="2800" dirty="0" smtClean="0">
                <a:latin typeface="Times New Roman" panose="02020603050405020304" pitchFamily="18" charset="0"/>
                <a:ea typeface="Times New Roman" panose="02020603050405020304" pitchFamily="18" charset="0"/>
              </a:rPr>
              <a:t>Insights</a:t>
            </a:r>
          </a:p>
          <a:p>
            <a:r>
              <a:rPr lang="en-IN" sz="1000" dirty="0" smtClean="0"/>
              <a:t>Waste </a:t>
            </a:r>
            <a:r>
              <a:rPr lang="en-IN" sz="1000" dirty="0"/>
              <a:t>to Diesel Market Size, Share, Global Industry </a:t>
            </a:r>
            <a:r>
              <a:rPr lang="en-IN" sz="1000" dirty="0" smtClean="0"/>
              <a:t>Report – upto 2025 </a:t>
            </a:r>
            <a:endParaRPr lang="en-IN" sz="1000" dirty="0"/>
          </a:p>
          <a:p>
            <a:r>
              <a:rPr lang="en-IN" dirty="0" smtClean="0">
                <a:latin typeface="Times New Roman" panose="02020603050405020304" pitchFamily="18" charset="0"/>
                <a:ea typeface="Times New Roman" panose="02020603050405020304" pitchFamily="18" charset="0"/>
              </a:rPr>
              <a:t>The </a:t>
            </a:r>
            <a:r>
              <a:rPr lang="en-IN" dirty="0">
                <a:latin typeface="Times New Roman" panose="02020603050405020304" pitchFamily="18" charset="0"/>
                <a:ea typeface="Times New Roman" panose="02020603050405020304" pitchFamily="18" charset="0"/>
              </a:rPr>
              <a:t>global waste to diesel market size was valued at USD 390 million in 2016. Globally, increasing demand from transportation, jet airways, construction, and automotive sector is projected to be a key factor driving market growth over the forecast period. Rising concern for recycle management is expected to propel the industry growth.</a:t>
            </a:r>
          </a:p>
          <a:p>
            <a:r>
              <a:rPr lang="en-IN" dirty="0">
                <a:latin typeface="Times New Roman" panose="02020603050405020304" pitchFamily="18" charset="0"/>
                <a:ea typeface="Times New Roman" panose="02020603050405020304" pitchFamily="18" charset="0"/>
              </a:rPr>
              <a:t>Immense application of diesel produced from waste in diesel boilers, ships, tractors &amp; trucks, diesel power generators, and construction machinery among others is expected to boost the market over the next eight years. Stringent regulations by EPA concerning the hazardous effects of garbage are projected to propel the recycling industry over the coming period. </a:t>
            </a:r>
            <a:endParaRPr lang="en-IN" dirty="0">
              <a:effectLst/>
              <a:latin typeface="Times New Roman" panose="02020603050405020304" pitchFamily="18" charset="0"/>
              <a:ea typeface="Times New Roman" panose="02020603050405020304" pitchFamily="18" charset="0"/>
            </a:endParaRPr>
          </a:p>
        </p:txBody>
      </p:sp>
      <p:pic>
        <p:nvPicPr>
          <p:cNvPr id="3" name="Picture 2" descr="U.S. waste to diesel market"/>
          <p:cNvPicPr/>
          <p:nvPr/>
        </p:nvPicPr>
        <p:blipFill>
          <a:blip r:embed="rId2">
            <a:extLst>
              <a:ext uri="{28A0092B-C50C-407E-A947-70E740481C1C}">
                <a14:useLocalDpi xmlns:a14="http://schemas.microsoft.com/office/drawing/2010/main" val="0"/>
              </a:ext>
            </a:extLst>
          </a:blip>
          <a:srcRect/>
          <a:stretch>
            <a:fillRect/>
          </a:stretch>
        </p:blipFill>
        <p:spPr bwMode="auto">
          <a:xfrm>
            <a:off x="519288" y="2805535"/>
            <a:ext cx="10656711" cy="3527532"/>
          </a:xfrm>
          <a:prstGeom prst="rect">
            <a:avLst/>
          </a:prstGeom>
          <a:noFill/>
          <a:ln>
            <a:noFill/>
          </a:ln>
        </p:spPr>
      </p:pic>
    </p:spTree>
    <p:extLst>
      <p:ext uri="{BB962C8B-B14F-4D97-AF65-F5344CB8AC3E}">
        <p14:creationId xmlns:p14="http://schemas.microsoft.com/office/powerpoint/2010/main" val="39888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316088" y="310999"/>
            <a:ext cx="11243733" cy="6315579"/>
          </a:xfrm>
          <a:prstGeom prst="rect">
            <a:avLst/>
          </a:prstGeom>
        </p:spPr>
      </p:pic>
    </p:spTree>
    <p:extLst>
      <p:ext uri="{BB962C8B-B14F-4D97-AF65-F5344CB8AC3E}">
        <p14:creationId xmlns:p14="http://schemas.microsoft.com/office/powerpoint/2010/main" val="43327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511" y="901988"/>
            <a:ext cx="9705327" cy="5577833"/>
          </a:xfrm>
          <a:prstGeom prst="rect">
            <a:avLst/>
          </a:prstGeom>
        </p:spPr>
      </p:pic>
    </p:spTree>
    <p:extLst>
      <p:ext uri="{BB962C8B-B14F-4D97-AF65-F5344CB8AC3E}">
        <p14:creationId xmlns:p14="http://schemas.microsoft.com/office/powerpoint/2010/main" val="49441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365126"/>
            <a:ext cx="8452556" cy="94438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8900000" scaled="1"/>
            <a:tileRect/>
          </a:gra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smtClean="0"/>
              <a:t>Why Pyrolysis based Plants are needed.</a:t>
            </a:r>
            <a:endParaRPr lang="en-IN" sz="3200" b="1" dirty="0"/>
          </a:p>
        </p:txBody>
      </p:sp>
      <p:sp>
        <p:nvSpPr>
          <p:cNvPr id="3" name="Content Placeholder 2"/>
          <p:cNvSpPr txBox="1">
            <a:spLocks/>
          </p:cNvSpPr>
          <p:nvPr/>
        </p:nvSpPr>
        <p:spPr>
          <a:xfrm>
            <a:off x="838200" y="1599848"/>
            <a:ext cx="10515600" cy="4351338"/>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b="1" smtClean="0"/>
              <a:t>What are the Advantages of Pyrolysis?</a:t>
            </a:r>
          </a:p>
          <a:p>
            <a:r>
              <a:rPr lang="en-IN" smtClean="0"/>
              <a:t>The key benefits of pyrolysis include the following:</a:t>
            </a:r>
          </a:p>
          <a:p>
            <a:r>
              <a:rPr lang="en-IN" b="1" smtClean="0"/>
              <a:t>No Incineration of materials ; hence No post-process residue!</a:t>
            </a:r>
            <a:endParaRPr lang="en-IN" smtClean="0"/>
          </a:p>
          <a:p>
            <a:r>
              <a:rPr lang="en-IN" smtClean="0"/>
              <a:t>It is a simple technology for processing a wide variety of feedstocks.</a:t>
            </a:r>
          </a:p>
          <a:p>
            <a:r>
              <a:rPr lang="en-IN" smtClean="0"/>
              <a:t>It reduces waste going to landfill and greenhouse gas emissions.</a:t>
            </a:r>
          </a:p>
          <a:p>
            <a:r>
              <a:rPr lang="en-IN" smtClean="0"/>
              <a:t>It reduces the risk of air &amp; water pollution.</a:t>
            </a:r>
          </a:p>
          <a:p>
            <a:r>
              <a:rPr lang="en-IN" smtClean="0"/>
              <a:t>It has the potential to reduce the country’s dependence on imported energy resources by generating energy from domestic resources.</a:t>
            </a:r>
          </a:p>
          <a:p>
            <a:r>
              <a:rPr lang="en-IN" smtClean="0"/>
              <a:t>Waste management with the help of modern pyrolysis technology is inexpensive compared to  disposal to landfills.</a:t>
            </a:r>
          </a:p>
          <a:p>
            <a:r>
              <a:rPr lang="en-IN" smtClean="0"/>
              <a:t>The construction of a pyrolysis plant is a relatively rapid process.</a:t>
            </a:r>
          </a:p>
          <a:p>
            <a:r>
              <a:rPr lang="en-IN" smtClean="0"/>
              <a:t>It can provide low-cost energy products like Liquid Fuel, Gas and Bio-Char to support &amp; sustain Rural and migrant populations. creates several new jobs for low-income people based on the quantities of waste generated in the region, which in turn provides public health benefits through waste clean up.</a:t>
            </a:r>
          </a:p>
          <a:p>
            <a:endParaRPr lang="en-IN" dirty="0"/>
          </a:p>
        </p:txBody>
      </p:sp>
    </p:spTree>
    <p:extLst>
      <p:ext uri="{BB962C8B-B14F-4D97-AF65-F5344CB8AC3E}">
        <p14:creationId xmlns:p14="http://schemas.microsoft.com/office/powerpoint/2010/main" val="64862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1027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Office Theme</vt:lpstr>
      <vt:lpstr>PowerPoint Presentation</vt:lpstr>
      <vt:lpstr>Waste as a source of Renewable Energy </vt:lpstr>
      <vt:lpstr> Importance of Plastic Waste Utilization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Charmeen Sharma</dc:creator>
  <cp:lastModifiedBy>Charmeen Sharma</cp:lastModifiedBy>
  <cp:revision>11</cp:revision>
  <dcterms:created xsi:type="dcterms:W3CDTF">2021-08-23T06:05:28Z</dcterms:created>
  <dcterms:modified xsi:type="dcterms:W3CDTF">2021-08-23T08:04:40Z</dcterms:modified>
</cp:coreProperties>
</file>