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  <p:sldMasterId id="2147483688" r:id="rId4"/>
    <p:sldMasterId id="2147483703" r:id="rId5"/>
    <p:sldMasterId id="2147483803" r:id="rId6"/>
    <p:sldMasterId id="2147483866" r:id="rId7"/>
    <p:sldMasterId id="2147483884" r:id="rId8"/>
    <p:sldMasterId id="2147483894" r:id="rId9"/>
    <p:sldMasterId id="2147483900" r:id="rId10"/>
    <p:sldMasterId id="2147483921" r:id="rId11"/>
    <p:sldMasterId id="2147483928" r:id="rId12"/>
    <p:sldMasterId id="2147483932" r:id="rId13"/>
    <p:sldMasterId id="2147483941" r:id="rId14"/>
  </p:sldMasterIdLst>
  <p:notesMasterIdLst>
    <p:notesMasterId r:id="rId38"/>
  </p:notesMasterIdLst>
  <p:handoutMasterIdLst>
    <p:handoutMasterId r:id="rId39"/>
  </p:handoutMasterIdLst>
  <p:sldIdLst>
    <p:sldId id="256" r:id="rId15"/>
    <p:sldId id="622" r:id="rId16"/>
    <p:sldId id="626" r:id="rId17"/>
    <p:sldId id="621" r:id="rId18"/>
    <p:sldId id="630" r:id="rId19"/>
    <p:sldId id="627" r:id="rId20"/>
    <p:sldId id="629" r:id="rId21"/>
    <p:sldId id="257" r:id="rId22"/>
    <p:sldId id="260" r:id="rId23"/>
    <p:sldId id="264" r:id="rId24"/>
    <p:sldId id="265" r:id="rId25"/>
    <p:sldId id="295" r:id="rId26"/>
    <p:sldId id="266" r:id="rId27"/>
    <p:sldId id="271" r:id="rId28"/>
    <p:sldId id="273" r:id="rId29"/>
    <p:sldId id="285" r:id="rId30"/>
    <p:sldId id="294" r:id="rId31"/>
    <p:sldId id="296" r:id="rId32"/>
    <p:sldId id="297" r:id="rId33"/>
    <p:sldId id="286" r:id="rId34"/>
    <p:sldId id="287" r:id="rId35"/>
    <p:sldId id="293" r:id="rId36"/>
    <p:sldId id="601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742">
          <p15:clr>
            <a:srgbClr val="A4A3A4"/>
          </p15:clr>
        </p15:guide>
        <p15:guide id="6" pos="22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5492CD"/>
    <a:srgbClr val="004F00"/>
    <a:srgbClr val="59A900"/>
    <a:srgbClr val="FFAFF4"/>
    <a:srgbClr val="7F006E"/>
    <a:srgbClr val="5495CD"/>
    <a:srgbClr val="419BFD"/>
    <a:srgbClr val="66FFCC"/>
    <a:srgbClr val="358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 autoAdjust="0"/>
    <p:restoredTop sz="90812" autoAdjust="0"/>
  </p:normalViewPr>
  <p:slideViewPr>
    <p:cSldViewPr>
      <p:cViewPr varScale="1">
        <p:scale>
          <a:sx n="60" d="100"/>
          <a:sy n="60" d="100"/>
        </p:scale>
        <p:origin x="16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  <p:guide orient="horz" pos="3127"/>
        <p:guide pos="2141"/>
        <p:guide orient="horz" pos="2742"/>
        <p:guide pos="22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A1A297-EA2A-461C-B4A1-970AB081173F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DEC0D7-523D-42AA-897F-BFACDE31E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1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F5686A-FE68-4DA0-9A61-CBEFB5C80C88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609106-BC9D-4634-A2CE-D27DB0C40B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AB8F-8A84-4EDF-924E-200CE0A6436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1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9106-BC9D-4634-A2CE-D27DB0C40BD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3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0649-A55B-4729-A584-715DE08DED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2130F-C90B-0340-89D4-494AAE93B6A7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6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hyperlink" Target="mailto:ipcc-media@wmo.int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ipcc-sec@wmo.int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ipcc.ch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hyperlink" Target="mailto:ipcc-media@wmo.int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Relationship Id="rId6" Type="http://schemas.openxmlformats.org/officeDocument/2006/relationships/hyperlink" Target="mailto:ipcc-sec@wmo.int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ipcc.ch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hyperlink" Target="mailto:ipcc-media@wmo.int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Relationship Id="rId6" Type="http://schemas.openxmlformats.org/officeDocument/2006/relationships/hyperlink" Target="mailto:ipcc-sec@wmo.int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ipcc.ch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61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36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32754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36"/>
            <a:ext cx="4876800" cy="748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3352800"/>
            <a:ext cx="418846" cy="41884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939806" y="3429005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IPCC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52500" y="3962400"/>
            <a:ext cx="38862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IPCC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48200"/>
            <a:ext cx="412750" cy="43844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914403" y="4643896"/>
            <a:ext cx="424815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0"/>
              </a:lnSpc>
              <a:spcBef>
                <a:spcPts val="0"/>
              </a:spcBef>
            </a:pPr>
            <a:r>
              <a:rPr lang="en-US" sz="1800" b="0" noProof="0" dirty="0">
                <a:latin typeface="+mj-lt"/>
              </a:rPr>
              <a:t>http://www.slideshare.net/ipcc-media/presentations</a:t>
            </a: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908050" y="5296293"/>
            <a:ext cx="35687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https://www.youtube.com/c/ipccgeneva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38125" y="27432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+mj-lt"/>
              </a:rPr>
              <a:t>Find us on:</a:t>
            </a:r>
          </a:p>
          <a:p>
            <a:endParaRPr lang="en-US" sz="3000" b="1" dirty="0">
              <a:latin typeface="+mj-lt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304800" y="16002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bg1"/>
                </a:solidFill>
              </a:rPr>
              <a:t>Website: </a:t>
            </a:r>
            <a:r>
              <a:rPr lang="en-US" sz="18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5"/>
              </a:rPr>
              <a:t>http://ipcc.ch/</a:t>
            </a:r>
            <a:r>
              <a:rPr lang="en-US" sz="18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CH" sz="1800" dirty="0">
                <a:solidFill>
                  <a:schemeClr val="bg1"/>
                </a:solidFill>
              </a:rPr>
              <a:t>IPCC </a:t>
            </a:r>
            <a:r>
              <a:rPr lang="en-US" sz="1800" noProof="0" dirty="0">
                <a:solidFill>
                  <a:schemeClr val="bg1"/>
                </a:solidFill>
              </a:rPr>
              <a:t>Secretariat</a:t>
            </a:r>
            <a:r>
              <a:rPr lang="fr-CH" sz="1800" dirty="0">
                <a:solidFill>
                  <a:schemeClr val="bg1"/>
                </a:solidFill>
              </a:rPr>
              <a:t>: </a:t>
            </a:r>
            <a:r>
              <a:rPr lang="fr-CH" sz="1800" dirty="0">
                <a:solidFill>
                  <a:schemeClr val="bg1"/>
                </a:solidFill>
                <a:hlinkClick r:id="rId6"/>
              </a:rPr>
              <a:t>ipcc-sec@wmo.int</a:t>
            </a:r>
            <a:r>
              <a:rPr lang="fr-CH" sz="1800" dirty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CH" sz="1800" dirty="0">
                <a:solidFill>
                  <a:schemeClr val="bg1"/>
                </a:solidFill>
              </a:rPr>
              <a:t>IPCC </a:t>
            </a:r>
            <a:r>
              <a:rPr lang="en-US" sz="1800" noProof="0" dirty="0">
                <a:solidFill>
                  <a:schemeClr val="bg1"/>
                </a:solidFill>
              </a:rPr>
              <a:t>Press</a:t>
            </a:r>
            <a:r>
              <a:rPr lang="fr-CH" sz="1800" dirty="0">
                <a:solidFill>
                  <a:schemeClr val="bg1"/>
                </a:solidFill>
              </a:rPr>
              <a:t> Office</a:t>
            </a:r>
            <a:r>
              <a:rPr lang="fr-CH" sz="1800" baseline="0" dirty="0">
                <a:solidFill>
                  <a:schemeClr val="bg1"/>
                </a:solidFill>
              </a:rPr>
              <a:t>: </a:t>
            </a:r>
            <a:r>
              <a:rPr lang="fr-CH" sz="1800" dirty="0">
                <a:solidFill>
                  <a:schemeClr val="bg1"/>
                </a:solidFill>
                <a:hlinkClick r:id="rId7"/>
              </a:rPr>
              <a:t>ipcc-media@wmo.int</a:t>
            </a:r>
            <a:r>
              <a:rPr lang="fr-CH" sz="1800" dirty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471" y="3200400"/>
            <a:ext cx="816802" cy="952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73" y="5285866"/>
            <a:ext cx="429134" cy="429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72" y="3943048"/>
            <a:ext cx="454532" cy="454532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 userDrawn="1"/>
        </p:nvSpPr>
        <p:spPr>
          <a:xfrm>
            <a:off x="5133472" y="3467103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@IPCC_CH </a:t>
            </a:r>
          </a:p>
        </p:txBody>
      </p:sp>
      <p:sp>
        <p:nvSpPr>
          <p:cNvPr id="27" name="Subtitle 2"/>
          <p:cNvSpPr txBox="1">
            <a:spLocks/>
          </p:cNvSpPr>
          <p:nvPr userDrawn="1"/>
        </p:nvSpPr>
        <p:spPr>
          <a:xfrm>
            <a:off x="5130808" y="4000884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https://www.linkedin.com/company/ipcc</a:t>
            </a:r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5156207" y="4669569"/>
            <a:ext cx="3980235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https://www.flickr.com/photos/ipccphoto/sets/</a:t>
            </a: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>
          <a:xfrm>
            <a:off x="5156200" y="5296293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https://vimeo.com/ipcc</a:t>
            </a:r>
          </a:p>
        </p:txBody>
      </p:sp>
      <p:sp>
        <p:nvSpPr>
          <p:cNvPr id="30" name="Title 1"/>
          <p:cNvSpPr txBox="1">
            <a:spLocks/>
          </p:cNvSpPr>
          <p:nvPr userDrawn="1"/>
        </p:nvSpPr>
        <p:spPr>
          <a:xfrm>
            <a:off x="0" y="152422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THANK YOU FOR YOUR ATTENTION!</a:t>
            </a:r>
          </a:p>
        </p:txBody>
      </p:sp>
      <p:sp>
        <p:nvSpPr>
          <p:cNvPr id="33" name="Subtitle 2"/>
          <p:cNvSpPr txBox="1">
            <a:spLocks/>
          </p:cNvSpPr>
          <p:nvPr userDrawn="1"/>
        </p:nvSpPr>
        <p:spPr>
          <a:xfrm>
            <a:off x="228600" y="10668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2800" b="1" baseline="0" dirty="0">
                <a:solidFill>
                  <a:schemeClr val="bg1"/>
                </a:solidFill>
                <a:latin typeface="+mj-lt"/>
              </a:rPr>
              <a:t> more information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endParaRPr lang="en-US" b="1" dirty="0"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"/>
          <a:stretch/>
        </p:blipFill>
        <p:spPr>
          <a:xfrm>
            <a:off x="470154" y="3968718"/>
            <a:ext cx="418846" cy="4041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5302250"/>
            <a:ext cx="412750" cy="4127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35" y="4558802"/>
            <a:ext cx="609600" cy="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60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 bwMode="auto">
          <a:xfrm>
            <a:off x="274322" y="1667334"/>
            <a:ext cx="8607993" cy="3181292"/>
          </a:xfrm>
        </p:spPr>
        <p:txBody>
          <a:bodyPr anchor="ctr" anchorCtr="1"/>
          <a:lstStyle>
            <a:lvl1pPr marL="0" indent="0" algn="ctr">
              <a:buNone/>
              <a:defRPr sz="800">
                <a:solidFill>
                  <a:srgbClr val="000000"/>
                </a:solidFill>
              </a:defRPr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74321" y="855527"/>
            <a:ext cx="9005882" cy="811807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none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here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274322" y="5099914"/>
            <a:ext cx="8607993" cy="1416148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2798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esource Library-1 Only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1371" y="948989"/>
            <a:ext cx="8528424" cy="346412"/>
          </a:xfrm>
        </p:spPr>
        <p:txBody>
          <a:bodyPr>
            <a:normAutofit/>
          </a:bodyPr>
          <a:lstStyle>
            <a:lvl1pPr marL="0" marR="0" indent="0" algn="l" defTabSz="257129">
              <a:lnSpc>
                <a:spcPts val="16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/>
              <a:t>Resource Library – Do not include in presentation</a:t>
            </a:r>
            <a:endParaRPr/>
          </a:p>
        </p:txBody>
      </p:sp>
      <p:sp>
        <p:nvSpPr>
          <p:cNvPr id="5" name="Title 1"/>
          <p:cNvSpPr>
            <a:spLocks noAdjustHandles="1"/>
          </p:cNvSpPr>
          <p:nvPr userDrawn="1"/>
        </p:nvSpPr>
        <p:spPr bwMode="auto">
          <a:xfrm>
            <a:off x="205465" y="1295400"/>
            <a:ext cx="3236856" cy="85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General icons (copy/paste)</a:t>
            </a:r>
            <a:endParaRPr sz="3650"/>
          </a:p>
        </p:txBody>
      </p:sp>
      <p:pic>
        <p:nvPicPr>
          <p:cNvPr id="6" name="Graphic 3" descr="Magnifying glas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17140" y="2498189"/>
            <a:ext cx="290694" cy="387592"/>
          </a:xfrm>
          <a:prstGeom prst="rect">
            <a:avLst/>
          </a:prstGeom>
        </p:spPr>
      </p:pic>
      <p:pic>
        <p:nvPicPr>
          <p:cNvPr id="7" name="Graphic 4" descr="Gears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14654" y="2498189"/>
            <a:ext cx="290694" cy="387592"/>
          </a:xfrm>
          <a:prstGeom prst="rect">
            <a:avLst/>
          </a:prstGeom>
        </p:spPr>
      </p:pic>
      <p:pic>
        <p:nvPicPr>
          <p:cNvPr id="8" name="Graphic 5" descr="Bar chart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484675" y="2540961"/>
            <a:ext cx="290694" cy="387592"/>
          </a:xfrm>
          <a:prstGeom prst="rect">
            <a:avLst/>
          </a:prstGeom>
        </p:spPr>
      </p:pic>
      <p:pic>
        <p:nvPicPr>
          <p:cNvPr id="9" name="Graphic 6" descr="Sustainability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114895" y="2498188"/>
            <a:ext cx="290694" cy="387592"/>
          </a:xfrm>
          <a:prstGeom prst="rect">
            <a:avLst/>
          </a:prstGeom>
        </p:spPr>
      </p:pic>
      <p:pic>
        <p:nvPicPr>
          <p:cNvPr id="10" name="Graphic 7" descr="Open hand with plant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774556" y="2540960"/>
            <a:ext cx="290694" cy="387592"/>
          </a:xfrm>
          <a:prstGeom prst="rect">
            <a:avLst/>
          </a:prstGeom>
        </p:spPr>
      </p:pic>
      <p:pic>
        <p:nvPicPr>
          <p:cNvPr id="11" name="Graphic 8" descr="Leaf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71441" y="3470133"/>
            <a:ext cx="287269" cy="383025"/>
          </a:xfrm>
          <a:prstGeom prst="rect">
            <a:avLst/>
          </a:prstGeom>
        </p:spPr>
      </p:pic>
      <p:pic>
        <p:nvPicPr>
          <p:cNvPr id="12" name="Graphic 9" descr="Recycle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03687" y="3486492"/>
            <a:ext cx="290728" cy="387637"/>
          </a:xfrm>
          <a:prstGeom prst="rect">
            <a:avLst/>
          </a:prstGeom>
        </p:spPr>
      </p:pic>
      <p:pic>
        <p:nvPicPr>
          <p:cNvPr id="13" name="Graphic 10" descr="Cursor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415516" y="3411653"/>
            <a:ext cx="336930" cy="449240"/>
          </a:xfrm>
          <a:prstGeom prst="rect">
            <a:avLst/>
          </a:prstGeom>
        </p:spPr>
      </p:pic>
      <p:pic>
        <p:nvPicPr>
          <p:cNvPr id="14" name="Graphic 11" descr="User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2082034" y="3486493"/>
            <a:ext cx="321207" cy="428276"/>
          </a:xfrm>
          <a:prstGeom prst="rect">
            <a:avLst/>
          </a:prstGeom>
        </p:spPr>
      </p:pic>
      <p:pic>
        <p:nvPicPr>
          <p:cNvPr id="15" name="Graphic 12" descr="Users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2745836" y="3328254"/>
            <a:ext cx="447109" cy="596145"/>
          </a:xfrm>
          <a:prstGeom prst="rect">
            <a:avLst/>
          </a:prstGeom>
        </p:spPr>
      </p:pic>
      <p:pic>
        <p:nvPicPr>
          <p:cNvPr id="16" name="Graphic 13" descr="Circle with right arrow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3576316" y="3517672"/>
            <a:ext cx="317530" cy="423373"/>
          </a:xfrm>
          <a:prstGeom prst="rect">
            <a:avLst/>
          </a:prstGeom>
        </p:spPr>
      </p:pic>
      <p:pic>
        <p:nvPicPr>
          <p:cNvPr id="17" name="Graphic 14" descr="Gavel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4324193" y="3542531"/>
            <a:ext cx="270177" cy="360236"/>
          </a:xfrm>
          <a:prstGeom prst="rect">
            <a:avLst/>
          </a:prstGeom>
        </p:spPr>
      </p:pic>
      <p:pic>
        <p:nvPicPr>
          <p:cNvPr id="18" name="Graphic 15" descr="Warning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587697" y="2487069"/>
            <a:ext cx="294771" cy="393028"/>
          </a:xfrm>
          <a:prstGeom prst="rect">
            <a:avLst/>
          </a:prstGeom>
        </p:spPr>
      </p:pic>
      <p:pic>
        <p:nvPicPr>
          <p:cNvPr id="19" name="Graphic 16" descr="Monitor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4297830" y="2487069"/>
            <a:ext cx="322903" cy="430537"/>
          </a:xfrm>
          <a:prstGeom prst="rect">
            <a:avLst/>
          </a:prstGeom>
        </p:spPr>
      </p:pic>
      <p:pic>
        <p:nvPicPr>
          <p:cNvPr id="20" name="Graphic 17" descr="Fish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335810" y="5049094"/>
            <a:ext cx="701482" cy="935309"/>
          </a:xfrm>
          <a:prstGeom prst="rect">
            <a:avLst/>
          </a:prstGeom>
        </p:spPr>
      </p:pic>
      <p:pic>
        <p:nvPicPr>
          <p:cNvPr id="21" name="Graphic 18" descr="Rhino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1294330" y="5049094"/>
            <a:ext cx="701482" cy="935309"/>
          </a:xfrm>
          <a:prstGeom prst="rect">
            <a:avLst/>
          </a:prstGeom>
        </p:spPr>
      </p:pic>
      <p:pic>
        <p:nvPicPr>
          <p:cNvPr id="22" name="Graphic 19" descr="Sparrow"/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2108506" y="5119242"/>
            <a:ext cx="596260" cy="795013"/>
          </a:xfrm>
          <a:prstGeom prst="rect">
            <a:avLst/>
          </a:prstGeom>
        </p:spPr>
      </p:pic>
      <p:sp>
        <p:nvSpPr>
          <p:cNvPr id="23" name="Title 1"/>
          <p:cNvSpPr>
            <a:spLocks noAdjustHandles="1"/>
          </p:cNvSpPr>
          <p:nvPr userDrawn="1"/>
        </p:nvSpPr>
        <p:spPr bwMode="auto">
          <a:xfrm>
            <a:off x="156941" y="4484297"/>
            <a:ext cx="3236856" cy="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Wildlife icons (copy/paste)</a:t>
            </a:r>
            <a:endParaRPr sz="3650"/>
          </a:p>
        </p:txBody>
      </p:sp>
      <p:pic>
        <p:nvPicPr>
          <p:cNvPr id="24" name="Graphic 21" descr="Bee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2773166" y="5113432"/>
            <a:ext cx="604974" cy="806632"/>
          </a:xfrm>
          <a:prstGeom prst="rect">
            <a:avLst/>
          </a:prstGeom>
        </p:spPr>
      </p:pic>
      <p:sp>
        <p:nvSpPr>
          <p:cNvPr id="25" name="Title 1"/>
          <p:cNvSpPr>
            <a:spLocks noAdjustHandles="1"/>
          </p:cNvSpPr>
          <p:nvPr userDrawn="1"/>
        </p:nvSpPr>
        <p:spPr bwMode="auto">
          <a:xfrm>
            <a:off x="4454256" y="4509780"/>
            <a:ext cx="3236856" cy="54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Transportation (copy/paste)</a:t>
            </a:r>
            <a:endParaRPr sz="3650"/>
          </a:p>
        </p:txBody>
      </p:sp>
      <p:pic>
        <p:nvPicPr>
          <p:cNvPr id="26" name="Graphic 23" descr="Dump truck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4528464" y="5184535"/>
            <a:ext cx="498320" cy="664427"/>
          </a:xfrm>
          <a:prstGeom prst="rect">
            <a:avLst/>
          </a:prstGeom>
        </p:spPr>
      </p:pic>
      <p:pic>
        <p:nvPicPr>
          <p:cNvPr id="27" name="Graphic 24" descr="Bus"/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5188512" y="5184535"/>
            <a:ext cx="498320" cy="664427"/>
          </a:xfrm>
          <a:prstGeom prst="rect">
            <a:avLst/>
          </a:prstGeom>
        </p:spPr>
      </p:pic>
      <p:pic>
        <p:nvPicPr>
          <p:cNvPr id="28" name="Graphic 25" descr="Truck"/>
          <p:cNvPicPr>
            <a:picLocks noChangeAspect="1"/>
          </p:cNvPicPr>
          <p:nvPr userDrawn="1"/>
        </p:nvPicPr>
        <p:blipFill>
          <a:blip r:embed="rId22"/>
          <a:stretch/>
        </p:blipFill>
        <p:spPr bwMode="auto">
          <a:xfrm>
            <a:off x="5897871" y="5184535"/>
            <a:ext cx="498320" cy="664427"/>
          </a:xfrm>
          <a:prstGeom prst="rect">
            <a:avLst/>
          </a:prstGeom>
        </p:spPr>
      </p:pic>
      <p:pic>
        <p:nvPicPr>
          <p:cNvPr id="29" name="Graphic 26" descr="Airplane"/>
          <p:cNvPicPr>
            <a:picLocks noChangeAspect="1"/>
          </p:cNvPicPr>
          <p:nvPr userDrawn="1"/>
        </p:nvPicPr>
        <p:blipFill>
          <a:blip r:embed="rId23"/>
          <a:stretch/>
        </p:blipFill>
        <p:spPr bwMode="auto">
          <a:xfrm>
            <a:off x="6464103" y="5184535"/>
            <a:ext cx="498320" cy="664427"/>
          </a:xfrm>
          <a:prstGeom prst="rect">
            <a:avLst/>
          </a:prstGeom>
        </p:spPr>
      </p:pic>
      <p:pic>
        <p:nvPicPr>
          <p:cNvPr id="30" name="Graphic 27" descr="Cruise ship"/>
          <p:cNvPicPr>
            <a:picLocks noChangeAspect="1"/>
          </p:cNvPicPr>
          <p:nvPr userDrawn="1"/>
        </p:nvPicPr>
        <p:blipFill>
          <a:blip r:embed="rId24"/>
          <a:stretch/>
        </p:blipFill>
        <p:spPr bwMode="auto">
          <a:xfrm>
            <a:off x="7010604" y="5010292"/>
            <a:ext cx="730584" cy="974112"/>
          </a:xfrm>
          <a:prstGeom prst="rect">
            <a:avLst/>
          </a:prstGeom>
        </p:spPr>
      </p:pic>
      <p:sp>
        <p:nvSpPr>
          <p:cNvPr id="31" name="Title 1"/>
          <p:cNvSpPr>
            <a:spLocks noAdjustHandles="1"/>
          </p:cNvSpPr>
          <p:nvPr userDrawn="1"/>
        </p:nvSpPr>
        <p:spPr bwMode="auto">
          <a:xfrm>
            <a:off x="5485451" y="1673085"/>
            <a:ext cx="3236856" cy="480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Weather/climate icons (copy/paste)</a:t>
            </a:r>
            <a:endParaRPr sz="3650"/>
          </a:p>
        </p:txBody>
      </p:sp>
      <p:pic>
        <p:nvPicPr>
          <p:cNvPr id="32" name="Graphic 29" descr="Sun"/>
          <p:cNvPicPr>
            <a:picLocks noChangeAspect="1"/>
          </p:cNvPicPr>
          <p:nvPr userDrawn="1"/>
        </p:nvPicPr>
        <p:blipFill>
          <a:blip r:embed="rId25"/>
          <a:stretch/>
        </p:blipFill>
        <p:spPr bwMode="auto">
          <a:xfrm>
            <a:off x="5635194" y="2432263"/>
            <a:ext cx="437490" cy="583320"/>
          </a:xfrm>
          <a:prstGeom prst="rect">
            <a:avLst/>
          </a:prstGeom>
        </p:spPr>
      </p:pic>
      <p:pic>
        <p:nvPicPr>
          <p:cNvPr id="33" name="Graphic 30" descr="Cloud"/>
          <p:cNvPicPr>
            <a:picLocks noChangeAspect="1"/>
          </p:cNvPicPr>
          <p:nvPr userDrawn="1"/>
        </p:nvPicPr>
        <p:blipFill>
          <a:blip r:embed="rId26"/>
          <a:stretch/>
        </p:blipFill>
        <p:spPr bwMode="auto">
          <a:xfrm>
            <a:off x="6095161" y="2425620"/>
            <a:ext cx="437490" cy="583320"/>
          </a:xfrm>
          <a:prstGeom prst="rect">
            <a:avLst/>
          </a:prstGeom>
        </p:spPr>
      </p:pic>
      <p:pic>
        <p:nvPicPr>
          <p:cNvPr id="34" name="Graphic 31" descr="Partial sun"/>
          <p:cNvPicPr>
            <a:picLocks noChangeAspect="1"/>
          </p:cNvPicPr>
          <p:nvPr userDrawn="1"/>
        </p:nvPicPr>
        <p:blipFill>
          <a:blip r:embed="rId27"/>
          <a:stretch/>
        </p:blipFill>
        <p:spPr bwMode="auto">
          <a:xfrm>
            <a:off x="6642575" y="2425620"/>
            <a:ext cx="437490" cy="583320"/>
          </a:xfrm>
          <a:prstGeom prst="rect">
            <a:avLst/>
          </a:prstGeom>
        </p:spPr>
      </p:pic>
      <p:pic>
        <p:nvPicPr>
          <p:cNvPr id="35" name="Graphic 32" descr="Lightning"/>
          <p:cNvPicPr>
            <a:picLocks noChangeAspect="1"/>
          </p:cNvPicPr>
          <p:nvPr userDrawn="1"/>
        </p:nvPicPr>
        <p:blipFill>
          <a:blip r:embed="rId28"/>
          <a:stretch/>
        </p:blipFill>
        <p:spPr bwMode="auto">
          <a:xfrm>
            <a:off x="7189989" y="2425620"/>
            <a:ext cx="437490" cy="583320"/>
          </a:xfrm>
          <a:prstGeom prst="rect">
            <a:avLst/>
          </a:prstGeom>
        </p:spPr>
      </p:pic>
      <p:pic>
        <p:nvPicPr>
          <p:cNvPr id="36" name="Graphic 33" descr="Thermometer"/>
          <p:cNvPicPr>
            <a:picLocks noChangeAspect="1"/>
          </p:cNvPicPr>
          <p:nvPr userDrawn="1"/>
        </p:nvPicPr>
        <p:blipFill>
          <a:blip r:embed="rId29"/>
          <a:stretch/>
        </p:blipFill>
        <p:spPr bwMode="auto">
          <a:xfrm>
            <a:off x="7737403" y="2425620"/>
            <a:ext cx="437490" cy="583320"/>
          </a:xfrm>
          <a:prstGeom prst="rect">
            <a:avLst/>
          </a:prstGeom>
        </p:spPr>
      </p:pic>
      <p:pic>
        <p:nvPicPr>
          <p:cNvPr id="37" name="Graphic 34" descr="Snow"/>
          <p:cNvPicPr>
            <a:picLocks noChangeAspect="1"/>
          </p:cNvPicPr>
          <p:nvPr userDrawn="1"/>
        </p:nvPicPr>
        <p:blipFill>
          <a:blip r:embed="rId30"/>
          <a:stretch/>
        </p:blipFill>
        <p:spPr bwMode="auto">
          <a:xfrm>
            <a:off x="5691861" y="3219108"/>
            <a:ext cx="437490" cy="583320"/>
          </a:xfrm>
          <a:prstGeom prst="rect">
            <a:avLst/>
          </a:prstGeom>
        </p:spPr>
      </p:pic>
      <p:pic>
        <p:nvPicPr>
          <p:cNvPr id="38" name="Graphic 35" descr="Rain"/>
          <p:cNvPicPr>
            <a:picLocks noChangeAspect="1"/>
          </p:cNvPicPr>
          <p:nvPr userDrawn="1"/>
        </p:nvPicPr>
        <p:blipFill>
          <a:blip r:embed="rId31"/>
          <a:stretch/>
        </p:blipFill>
        <p:spPr bwMode="auto">
          <a:xfrm>
            <a:off x="6239274" y="3219108"/>
            <a:ext cx="437490" cy="5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23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esource Library-2 Only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1371" y="948989"/>
            <a:ext cx="8528424" cy="346412"/>
          </a:xfrm>
        </p:spPr>
        <p:txBody>
          <a:bodyPr>
            <a:normAutofit/>
          </a:bodyPr>
          <a:lstStyle>
            <a:lvl1pPr marL="0" marR="0" indent="0" algn="l" defTabSz="257129">
              <a:lnSpc>
                <a:spcPts val="16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/>
              <a:t>Resource Library – Do not include in presentation</a:t>
            </a:r>
            <a:endParaRPr/>
          </a:p>
        </p:txBody>
      </p:sp>
      <p:sp>
        <p:nvSpPr>
          <p:cNvPr id="5" name="Title 1"/>
          <p:cNvSpPr>
            <a:spLocks noAdjustHandles="1"/>
          </p:cNvSpPr>
          <p:nvPr userDrawn="1"/>
        </p:nvSpPr>
        <p:spPr bwMode="auto">
          <a:xfrm>
            <a:off x="321371" y="1707208"/>
            <a:ext cx="3236856" cy="449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Environmental icons (copy/paste)</a:t>
            </a:r>
            <a:endParaRPr sz="3650"/>
          </a:p>
        </p:txBody>
      </p:sp>
      <p:pic>
        <p:nvPicPr>
          <p:cNvPr id="6" name="Graphic 37" descr="City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33047" y="2268105"/>
            <a:ext cx="534319" cy="712425"/>
          </a:xfrm>
          <a:prstGeom prst="rect">
            <a:avLst/>
          </a:prstGeom>
        </p:spPr>
      </p:pic>
      <p:pic>
        <p:nvPicPr>
          <p:cNvPr id="7" name="Graphic 38" descr="Factory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482966" y="2232310"/>
            <a:ext cx="534319" cy="712425"/>
          </a:xfrm>
          <a:prstGeom prst="rect">
            <a:avLst/>
          </a:prstGeom>
        </p:spPr>
      </p:pic>
      <p:pic>
        <p:nvPicPr>
          <p:cNvPr id="8" name="Graphic 39" descr="Home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568167" y="2197329"/>
            <a:ext cx="534319" cy="712425"/>
          </a:xfrm>
          <a:prstGeom prst="rect">
            <a:avLst/>
          </a:prstGeom>
        </p:spPr>
      </p:pic>
      <p:pic>
        <p:nvPicPr>
          <p:cNvPr id="9" name="Graphic 40" descr="Barn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715867" y="2197329"/>
            <a:ext cx="534319" cy="712425"/>
          </a:xfrm>
          <a:prstGeom prst="rect">
            <a:avLst/>
          </a:prstGeom>
        </p:spPr>
      </p:pic>
      <p:pic>
        <p:nvPicPr>
          <p:cNvPr id="10" name="Graphic 41" descr="Tractor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4735378" y="2268105"/>
            <a:ext cx="534319" cy="712425"/>
          </a:xfrm>
          <a:prstGeom prst="rect">
            <a:avLst/>
          </a:prstGeom>
        </p:spPr>
      </p:pic>
      <p:pic>
        <p:nvPicPr>
          <p:cNvPr id="11" name="Graphic 42" descr="Wave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5822236" y="2268105"/>
            <a:ext cx="534319" cy="712425"/>
          </a:xfrm>
          <a:prstGeom prst="rect">
            <a:avLst/>
          </a:prstGeom>
        </p:spPr>
      </p:pic>
      <p:pic>
        <p:nvPicPr>
          <p:cNvPr id="12" name="Graphic 43" descr="Plant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6611839" y="2268105"/>
            <a:ext cx="456335" cy="608447"/>
          </a:xfrm>
          <a:prstGeom prst="rect">
            <a:avLst/>
          </a:prstGeom>
        </p:spPr>
      </p:pic>
      <p:pic>
        <p:nvPicPr>
          <p:cNvPr id="13" name="Graphic 44" descr="South America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205726" y="4564355"/>
            <a:ext cx="649349" cy="865799"/>
          </a:xfrm>
          <a:prstGeom prst="rect">
            <a:avLst/>
          </a:prstGeom>
        </p:spPr>
      </p:pic>
      <p:pic>
        <p:nvPicPr>
          <p:cNvPr id="14" name="Graphic 45" descr="North America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382295" y="4564357"/>
            <a:ext cx="649349" cy="865799"/>
          </a:xfrm>
          <a:prstGeom prst="rect">
            <a:avLst/>
          </a:prstGeom>
        </p:spPr>
      </p:pic>
      <p:pic>
        <p:nvPicPr>
          <p:cNvPr id="15" name="Graphic 46" descr="Asia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2017285" y="4512449"/>
            <a:ext cx="649349" cy="865799"/>
          </a:xfrm>
          <a:prstGeom prst="rect">
            <a:avLst/>
          </a:prstGeom>
        </p:spPr>
      </p:pic>
      <p:pic>
        <p:nvPicPr>
          <p:cNvPr id="16" name="Graphic 47" descr="Australia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779128" y="4575265"/>
            <a:ext cx="649349" cy="865799"/>
          </a:xfrm>
          <a:prstGeom prst="rect">
            <a:avLst/>
          </a:prstGeom>
        </p:spPr>
      </p:pic>
      <p:pic>
        <p:nvPicPr>
          <p:cNvPr id="17" name="Graphic 48" descr="Europe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536760" y="5213353"/>
            <a:ext cx="649349" cy="865799"/>
          </a:xfrm>
          <a:prstGeom prst="rect">
            <a:avLst/>
          </a:prstGeom>
        </p:spPr>
      </p:pic>
      <p:pic>
        <p:nvPicPr>
          <p:cNvPr id="18" name="Graphic 49" descr="Africa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574832" y="5213353"/>
            <a:ext cx="649349" cy="865799"/>
          </a:xfrm>
          <a:prstGeom prst="rect">
            <a:avLst/>
          </a:prstGeom>
        </p:spPr>
      </p:pic>
      <p:sp>
        <p:nvSpPr>
          <p:cNvPr id="19" name="Title 1"/>
          <p:cNvSpPr>
            <a:spLocks noAdjustHandles="1"/>
          </p:cNvSpPr>
          <p:nvPr userDrawn="1"/>
        </p:nvSpPr>
        <p:spPr bwMode="auto">
          <a:xfrm>
            <a:off x="321371" y="3915357"/>
            <a:ext cx="3236856" cy="480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Regional icons (copy/paste)</a:t>
            </a:r>
            <a:endParaRPr sz="3650"/>
          </a:p>
        </p:txBody>
      </p:sp>
      <p:pic>
        <p:nvPicPr>
          <p:cNvPr id="20" name="Graphic 51" descr="Marker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994424" y="4724905"/>
            <a:ext cx="734803" cy="979737"/>
          </a:xfrm>
          <a:prstGeom prst="rect">
            <a:avLst/>
          </a:prstGeom>
        </p:spPr>
      </p:pic>
      <p:pic>
        <p:nvPicPr>
          <p:cNvPr id="21" name="Graphic 52" descr="Marker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5144785" y="4724905"/>
            <a:ext cx="734803" cy="979737"/>
          </a:xfrm>
          <a:prstGeom prst="rect">
            <a:avLst/>
          </a:prstGeom>
        </p:spPr>
      </p:pic>
      <p:pic>
        <p:nvPicPr>
          <p:cNvPr id="22" name="Graphic 53" descr="Marker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4295146" y="4724905"/>
            <a:ext cx="734803" cy="979737"/>
          </a:xfrm>
          <a:prstGeom prst="rect">
            <a:avLst/>
          </a:prstGeom>
        </p:spPr>
      </p:pic>
      <p:sp>
        <p:nvSpPr>
          <p:cNvPr id="23" name="Title 1"/>
          <p:cNvSpPr>
            <a:spLocks noAdjustHandles="1"/>
          </p:cNvSpPr>
          <p:nvPr userDrawn="1"/>
        </p:nvSpPr>
        <p:spPr bwMode="auto">
          <a:xfrm>
            <a:off x="4440392" y="3953234"/>
            <a:ext cx="3236856" cy="492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58952">
              <a:lnSpc>
                <a:spcPct val="90000"/>
              </a:lnSpc>
              <a:spcBef>
                <a:spcPts val="0"/>
              </a:spcBef>
              <a:buNone/>
              <a:defRPr sz="3650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0">
                <a:solidFill>
                  <a:schemeClr val="bg1">
                    <a:lumMod val="50000"/>
                  </a:schemeClr>
                </a:solidFill>
              </a:rPr>
              <a:t>Map-related icons (copy/paste)</a:t>
            </a:r>
            <a:endParaRPr sz="3650"/>
          </a:p>
        </p:txBody>
      </p:sp>
      <p:pic>
        <p:nvPicPr>
          <p:cNvPr id="24" name="Graphic 55" descr="Direction"/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4514099" y="5825233"/>
            <a:ext cx="488463" cy="651284"/>
          </a:xfrm>
          <a:prstGeom prst="rect">
            <a:avLst/>
          </a:prstGeom>
        </p:spPr>
      </p:pic>
      <p:pic>
        <p:nvPicPr>
          <p:cNvPr id="25" name="Graphic 56" descr="Compass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5269696" y="5751789"/>
            <a:ext cx="491042" cy="654723"/>
          </a:xfrm>
          <a:prstGeom prst="rect">
            <a:avLst/>
          </a:prstGeom>
        </p:spPr>
      </p:pic>
      <p:pic>
        <p:nvPicPr>
          <p:cNvPr id="26" name="Graphic 57" descr="Map with pin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6018064" y="5751790"/>
            <a:ext cx="530362" cy="707149"/>
          </a:xfrm>
          <a:prstGeom prst="rect">
            <a:avLst/>
          </a:prstGeom>
        </p:spPr>
      </p:pic>
      <p:pic>
        <p:nvPicPr>
          <p:cNvPr id="27" name="Graphic 58" descr="World"/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6895705" y="5713003"/>
            <a:ext cx="553738" cy="7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6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5_Title Slide - White+Seal" userDrawn="1">
  <p:cSld name="5_Title Slide - White+Seal">
    <p:bg>
      <p:bgPr>
        <a:solidFill>
          <a:srgbClr val="5492C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7;p31"/>
          <p:cNvSpPr>
            <a:spLocks noGrp="1"/>
          </p:cNvSpPr>
          <p:nvPr>
            <p:ph type="pic" idx="2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280"/>
              </a:spcBef>
              <a:spcAft>
                <a:spcPts val="0"/>
              </a:spcAft>
              <a:buClr>
                <a:srgbClr val="007DBA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280"/>
              </a:spcBef>
              <a:spcAft>
                <a:spcPts val="0"/>
              </a:spcAft>
              <a:buClr>
                <a:srgbClr val="007D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280"/>
              </a:spcBef>
              <a:spcAft>
                <a:spcPts val="0"/>
              </a:spcAft>
              <a:buClr>
                <a:srgbClr val="007D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280"/>
              </a:spcBef>
              <a:spcAft>
                <a:spcPts val="0"/>
              </a:spcAft>
              <a:buClr>
                <a:srgbClr val="007D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280"/>
              </a:spcBef>
              <a:spcAft>
                <a:spcPts val="0"/>
              </a:spcAft>
              <a:buClr>
                <a:srgbClr val="007D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8;p31"/>
          <p:cNvSpPr>
            <a:spLocks noGrp="1"/>
          </p:cNvSpPr>
          <p:nvPr>
            <p:ph type="ctrTitle"/>
          </p:nvPr>
        </p:nvSpPr>
        <p:spPr bwMode="auto">
          <a:xfrm>
            <a:off x="288702" y="1844896"/>
            <a:ext cx="8548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9;p31"/>
          <p:cNvSpPr>
            <a:spLocks noGrp="1"/>
          </p:cNvSpPr>
          <p:nvPr>
            <p:ph type="subTitle" idx="1"/>
          </p:nvPr>
        </p:nvSpPr>
        <p:spPr bwMode="auto">
          <a:xfrm>
            <a:off x="288702" y="3461119"/>
            <a:ext cx="8548200" cy="2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spcBef>
                <a:spcPts val="900"/>
              </a:spcBef>
              <a:spcAft>
                <a:spcPts val="0"/>
              </a:spcAft>
              <a:buSzPts val="1400"/>
              <a:buNone/>
              <a:defRPr>
                <a:solidFill>
                  <a:srgbClr val="929293"/>
                </a:solidFill>
              </a:defRPr>
            </a:lvl2pPr>
            <a:lvl3pPr lvl="2" algn="ctr">
              <a:spcBef>
                <a:spcPts val="900"/>
              </a:spcBef>
              <a:spcAft>
                <a:spcPts val="0"/>
              </a:spcAft>
              <a:buSzPts val="1400"/>
              <a:buNone/>
              <a:defRPr>
                <a:solidFill>
                  <a:srgbClr val="929293"/>
                </a:solidFill>
              </a:defRPr>
            </a:lvl3pPr>
            <a:lvl4pPr lvl="3" algn="ctr">
              <a:spcBef>
                <a:spcPts val="900"/>
              </a:spcBef>
              <a:spcAft>
                <a:spcPts val="0"/>
              </a:spcAft>
              <a:buSzPts val="1400"/>
              <a:buNone/>
              <a:defRPr>
                <a:solidFill>
                  <a:srgbClr val="929293"/>
                </a:solidFill>
              </a:defRPr>
            </a:lvl4pPr>
            <a:lvl5pPr lvl="4" algn="ctr">
              <a:spcBef>
                <a:spcPts val="900"/>
              </a:spcBef>
              <a:spcAft>
                <a:spcPts val="0"/>
              </a:spcAft>
              <a:buSzPts val="1400"/>
              <a:buNone/>
              <a:defRPr>
                <a:solidFill>
                  <a:srgbClr val="929293"/>
                </a:solidFill>
              </a:defRPr>
            </a:lvl5pPr>
            <a:lvl6pPr lvl="5" algn="ctr">
              <a:spcBef>
                <a:spcPts val="900"/>
              </a:spcBef>
              <a:spcAft>
                <a:spcPts val="0"/>
              </a:spcAft>
              <a:buClr>
                <a:srgbClr val="929293"/>
              </a:buClr>
              <a:buSzPts val="1125"/>
              <a:buNone/>
              <a:defRPr>
                <a:solidFill>
                  <a:srgbClr val="929293"/>
                </a:solidFill>
              </a:defRPr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rgbClr val="929293"/>
              </a:buClr>
              <a:buSzPts val="1125"/>
              <a:buNone/>
              <a:defRPr>
                <a:solidFill>
                  <a:srgbClr val="929293"/>
                </a:solidFill>
              </a:defRPr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rgbClr val="929293"/>
              </a:buClr>
              <a:buSzPts val="1125"/>
              <a:buNone/>
              <a:defRPr>
                <a:solidFill>
                  <a:srgbClr val="929293"/>
                </a:solidFill>
              </a:defRPr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rgbClr val="929293"/>
              </a:buClr>
              <a:buSzPts val="1125"/>
              <a:buNone/>
              <a:defRPr>
                <a:solidFill>
                  <a:srgbClr val="929293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7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C6F33-8FEC-423A-9AE9-BD0F20268A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4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BA52D-BEF7-432B-A337-F09E08E17A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50651-AC39-4A31-98A6-4C75A562E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8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B0055-F35A-431D-9DDE-4E01807B7C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7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19333-40FA-4C27-BCD5-FFD84B3313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9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9FF4B-208B-4A4A-A3D6-7DA6175348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2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8902E-323A-4A68-A308-BFEBCF485B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2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B4729-EC4F-4CDB-B975-53F194EC40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43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3C73D-6712-406A-951A-00C0F7CE06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98AA8-611B-4565-9D90-4231812C7A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0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AFD33-E85A-4184-B5B6-B72F55DB53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0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05944-E26D-47A5-A0E3-1BFFEFFB42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2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91CB2-3ACC-43FC-B836-C2B9CC4020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1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611"/>
            <a:ext cx="82296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00373-C8B7-43BA-B19C-F176EA83E5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6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0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0827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46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7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245917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7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78070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7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with Bullet</a:t>
            </a:r>
          </a:p>
          <a:p>
            <a:pPr lvl="1"/>
            <a:r>
              <a:rPr lang="en-US"/>
              <a:t>Text with Bullet</a:t>
            </a:r>
          </a:p>
        </p:txBody>
      </p:sp>
    </p:spTree>
    <p:extLst>
      <p:ext uri="{BB962C8B-B14F-4D97-AF65-F5344CB8AC3E}">
        <p14:creationId xmlns:p14="http://schemas.microsoft.com/office/powerpoint/2010/main" val="229319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4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7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7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7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7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85" y="1340804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CH"/>
              <a:t>Graphic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4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22"/>
            <a:ext cx="4876800" cy="748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3352800"/>
            <a:ext cx="418846" cy="41884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939802" y="3429005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IPCC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52500" y="3962400"/>
            <a:ext cx="38862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IPCC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48200"/>
            <a:ext cx="412750" cy="43844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914400" y="4643882"/>
            <a:ext cx="424815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0"/>
              </a:lnSpc>
              <a:spcBef>
                <a:spcPts val="0"/>
              </a:spcBef>
            </a:pPr>
            <a:r>
              <a:rPr lang="en-US" sz="1800" b="0" noProof="0" dirty="0">
                <a:latin typeface="+mj-lt"/>
              </a:rPr>
              <a:t>http://www.slideshare.net/ipcc-media/presentations</a:t>
            </a: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908050" y="5296279"/>
            <a:ext cx="35687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https://www.youtube.com/c/ipccgeneva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38125" y="27432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+mj-lt"/>
              </a:rPr>
              <a:t>Find us on:</a:t>
            </a:r>
          </a:p>
          <a:p>
            <a:endParaRPr lang="en-US" sz="3000" b="1" dirty="0">
              <a:latin typeface="+mj-lt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304800" y="16002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bg1"/>
                </a:solidFill>
              </a:rPr>
              <a:t>Website: </a:t>
            </a:r>
            <a:r>
              <a:rPr lang="en-US" sz="18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5"/>
              </a:rPr>
              <a:t>http://ipcc.ch/</a:t>
            </a:r>
            <a:r>
              <a:rPr lang="en-US" sz="18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CH" sz="1800" dirty="0">
                <a:solidFill>
                  <a:schemeClr val="bg1"/>
                </a:solidFill>
              </a:rPr>
              <a:t>IPCC </a:t>
            </a:r>
            <a:r>
              <a:rPr lang="en-US" sz="1800" noProof="0" dirty="0">
                <a:solidFill>
                  <a:schemeClr val="bg1"/>
                </a:solidFill>
              </a:rPr>
              <a:t>Secretariat</a:t>
            </a:r>
            <a:r>
              <a:rPr lang="fr-CH" sz="1800" dirty="0">
                <a:solidFill>
                  <a:schemeClr val="bg1"/>
                </a:solidFill>
              </a:rPr>
              <a:t>: </a:t>
            </a:r>
            <a:r>
              <a:rPr lang="fr-CH" sz="1800" dirty="0">
                <a:solidFill>
                  <a:schemeClr val="bg1"/>
                </a:solidFill>
                <a:hlinkClick r:id="rId6"/>
              </a:rPr>
              <a:t>ipcc-sec@wmo.int</a:t>
            </a:r>
            <a:r>
              <a:rPr lang="fr-CH" sz="1800" dirty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CH" sz="1800" dirty="0">
                <a:solidFill>
                  <a:schemeClr val="bg1"/>
                </a:solidFill>
              </a:rPr>
              <a:t>IPCC </a:t>
            </a:r>
            <a:r>
              <a:rPr lang="en-US" sz="1800" noProof="0" dirty="0">
                <a:solidFill>
                  <a:schemeClr val="bg1"/>
                </a:solidFill>
              </a:rPr>
              <a:t>Press</a:t>
            </a:r>
            <a:r>
              <a:rPr lang="fr-CH" sz="1800" dirty="0">
                <a:solidFill>
                  <a:schemeClr val="bg1"/>
                </a:solidFill>
              </a:rPr>
              <a:t> Office</a:t>
            </a:r>
            <a:r>
              <a:rPr lang="fr-CH" sz="1800" baseline="0" dirty="0">
                <a:solidFill>
                  <a:schemeClr val="bg1"/>
                </a:solidFill>
              </a:rPr>
              <a:t>: </a:t>
            </a:r>
            <a:r>
              <a:rPr lang="fr-CH" sz="1800" dirty="0">
                <a:solidFill>
                  <a:schemeClr val="bg1"/>
                </a:solidFill>
                <a:hlinkClick r:id="rId7"/>
              </a:rPr>
              <a:t>ipcc-media@wmo.int</a:t>
            </a:r>
            <a:r>
              <a:rPr lang="fr-CH" sz="1800" dirty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468" y="3200400"/>
            <a:ext cx="816802" cy="952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68" y="5285866"/>
            <a:ext cx="429134" cy="429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72" y="3943048"/>
            <a:ext cx="454532" cy="454532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 userDrawn="1"/>
        </p:nvSpPr>
        <p:spPr>
          <a:xfrm>
            <a:off x="5133469" y="3467103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@IPCC_CH </a:t>
            </a:r>
          </a:p>
        </p:txBody>
      </p:sp>
      <p:sp>
        <p:nvSpPr>
          <p:cNvPr id="27" name="Subtitle 2"/>
          <p:cNvSpPr txBox="1">
            <a:spLocks/>
          </p:cNvSpPr>
          <p:nvPr userDrawn="1"/>
        </p:nvSpPr>
        <p:spPr>
          <a:xfrm>
            <a:off x="5130802" y="4000879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https://www.linkedin.com/company/ipcc</a:t>
            </a:r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5156201" y="4669555"/>
            <a:ext cx="3980235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https://www.flickr.com/photos/ipccphoto/sets/</a:t>
            </a: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>
          <a:xfrm>
            <a:off x="5156200" y="5296279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noProof="0" dirty="0">
                <a:latin typeface="+mj-lt"/>
              </a:rPr>
              <a:t>https://vimeo.com/ipcc</a:t>
            </a:r>
          </a:p>
        </p:txBody>
      </p:sp>
      <p:sp>
        <p:nvSpPr>
          <p:cNvPr id="30" name="Title 1"/>
          <p:cNvSpPr txBox="1">
            <a:spLocks/>
          </p:cNvSpPr>
          <p:nvPr userDrawn="1"/>
        </p:nvSpPr>
        <p:spPr>
          <a:xfrm>
            <a:off x="0" y="152422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THANK YOU FOR YOUR ATTENTION!</a:t>
            </a:r>
          </a:p>
        </p:txBody>
      </p:sp>
      <p:sp>
        <p:nvSpPr>
          <p:cNvPr id="33" name="Subtitle 2"/>
          <p:cNvSpPr txBox="1">
            <a:spLocks/>
          </p:cNvSpPr>
          <p:nvPr userDrawn="1"/>
        </p:nvSpPr>
        <p:spPr>
          <a:xfrm>
            <a:off x="228600" y="10668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2800" b="1" baseline="0" dirty="0">
                <a:solidFill>
                  <a:schemeClr val="bg1"/>
                </a:solidFill>
                <a:latin typeface="+mj-lt"/>
              </a:rPr>
              <a:t> more information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endParaRPr lang="en-US" b="1" dirty="0"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"/>
          <a:stretch/>
        </p:blipFill>
        <p:spPr>
          <a:xfrm>
            <a:off x="470154" y="3968718"/>
            <a:ext cx="418846" cy="4041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5302250"/>
            <a:ext cx="412750" cy="4127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35" y="4558802"/>
            <a:ext cx="609600" cy="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9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4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22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293489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E42EBD1D-B1D3-4DF3-9144-B5623910E9A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94D10BC-DC70-41AA-8BB7-C640EAA88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8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61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36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1497196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11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60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1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4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11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3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6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4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3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2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4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14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90149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11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6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1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1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6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2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1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3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1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>
                <a:solidFill>
                  <a:srgbClr val="FFFFFF"/>
                </a:solidFill>
              </a:rPr>
              <a:pPr/>
              <a:t>11/11/2021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1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549B24-7CDC-8948-A83B-F3AEDC3A42E7}"/>
              </a:ext>
            </a:extLst>
          </p:cNvPr>
          <p:cNvSpPr/>
          <p:nvPr userDrawn="1"/>
        </p:nvSpPr>
        <p:spPr>
          <a:xfrm>
            <a:off x="0" y="0"/>
            <a:ext cx="9144000" cy="4836957"/>
          </a:xfrm>
          <a:prstGeom prst="rect">
            <a:avLst/>
          </a:prstGeom>
          <a:solidFill>
            <a:srgbClr val="6C93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506">
              <a:solidFill>
                <a:prstClr val="white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B2D8BAE-7093-8346-8735-B8EC1C51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32" y="1400438"/>
            <a:ext cx="6819550" cy="5493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439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549B24-7CDC-8948-A83B-F3AEDC3A42E7}"/>
              </a:ext>
            </a:extLst>
          </p:cNvPr>
          <p:cNvSpPr/>
          <p:nvPr userDrawn="1"/>
        </p:nvSpPr>
        <p:spPr>
          <a:xfrm>
            <a:off x="0" y="0"/>
            <a:ext cx="9144000" cy="4836957"/>
          </a:xfrm>
          <a:prstGeom prst="rect">
            <a:avLst/>
          </a:prstGeom>
          <a:solidFill>
            <a:srgbClr val="D3AA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506">
              <a:solidFill>
                <a:prstClr val="white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39D386E-BE04-BA41-9829-15CA2425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32" y="1400438"/>
            <a:ext cx="6819550" cy="5493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4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549B24-7CDC-8948-A83B-F3AEDC3A42E7}"/>
              </a:ext>
            </a:extLst>
          </p:cNvPr>
          <p:cNvSpPr/>
          <p:nvPr userDrawn="1"/>
        </p:nvSpPr>
        <p:spPr>
          <a:xfrm>
            <a:off x="0" y="0"/>
            <a:ext cx="9144000" cy="4836957"/>
          </a:xfrm>
          <a:prstGeom prst="rect">
            <a:avLst/>
          </a:prstGeom>
          <a:solidFill>
            <a:srgbClr val="EA8B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506">
              <a:solidFill>
                <a:prstClr val="white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E4B23D-2970-354E-A91C-4134C973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32" y="1400438"/>
            <a:ext cx="6819550" cy="5493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911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549B24-7CDC-8948-A83B-F3AEDC3A42E7}"/>
              </a:ext>
            </a:extLst>
          </p:cNvPr>
          <p:cNvSpPr/>
          <p:nvPr userDrawn="1"/>
        </p:nvSpPr>
        <p:spPr>
          <a:xfrm>
            <a:off x="0" y="0"/>
            <a:ext cx="9144000" cy="4836957"/>
          </a:xfrm>
          <a:prstGeom prst="rect">
            <a:avLst/>
          </a:prstGeom>
          <a:solidFill>
            <a:srgbClr val="76B2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506">
              <a:solidFill>
                <a:prstClr val="white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405D690-B94C-014A-8A78-C822101A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32" y="1400438"/>
            <a:ext cx="6819550" cy="5493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048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405D690-B94C-014A-8A78-C822101A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32" y="1400438"/>
            <a:ext cx="6819550" cy="5493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100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3382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6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0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99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9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01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027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58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2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61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4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8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881A-C5D2-444C-AE59-1C04F89D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0995DC9-380D-874E-9B39-C17D29CB5C7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0A0C-F6FE-8746-A01F-AFE96698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C55C-9A7F-F94B-A04D-292E82DB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7BD368BA-5435-524E-87B2-69A2BB3F6B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23BE18-4948-E34E-AAA8-89FCC2B2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3322"/>
            <a:ext cx="7886700" cy="558797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5492CD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F2E09-A335-3E40-A95B-6E883978B5DA}"/>
              </a:ext>
            </a:extLst>
          </p:cNvPr>
          <p:cNvSpPr/>
          <p:nvPr userDrawn="1"/>
        </p:nvSpPr>
        <p:spPr>
          <a:xfrm>
            <a:off x="0" y="0"/>
            <a:ext cx="9144000" cy="185738"/>
          </a:xfrm>
          <a:prstGeom prst="rect">
            <a:avLst/>
          </a:prstGeom>
          <a:solidFill>
            <a:srgbClr val="4E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5B99-5C4E-6D47-9719-95FECB2CFF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12" y="6064246"/>
            <a:ext cx="3197543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5E5022-0D72-FE4A-B683-8D2FF012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225"/>
            <a:ext cx="7886700" cy="4732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67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5DC9-380D-874E-9B39-C17D29CB5C7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68BA-5435-524E-87B2-69A2BB3F6B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1BD72-E8C3-4C4D-8CF0-F18707C42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400000" y="6120021"/>
            <a:ext cx="3240000" cy="6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41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4CBE05-AD2C-564F-8A80-55C1AC056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E7977-CD46-CF4D-970C-0DEC3B10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>
                    <a:lumMod val="9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DBBA9-D6CA-FE46-A7D1-C41501828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>
                    <a:lumMod val="9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D5AC9-FB7A-D646-9B0E-A99E69F2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995DC9-380D-874E-9B39-C17D29CB5C7D}" type="datetimeFigureOut">
              <a:rPr lang="de-DE" smtClean="0">
                <a:solidFill>
                  <a:prstClr val="white"/>
                </a:solidFill>
              </a:rPr>
              <a:pPr/>
              <a:t>11.11.2021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A8E1-89F9-3D4D-B5B0-1F5CD9B2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1DBC-663E-F04F-8A44-68746EF1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68BA-5435-524E-87B2-69A2BB3F6B6A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3747B-54AA-C146-9B40-B64A8C35C5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8600" y="6049960"/>
            <a:ext cx="34099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6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 i="0">
                <a:solidFill>
                  <a:srgbClr val="5492CD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anchor="t"/>
          <a:lstStyle>
            <a:lvl1pPr marL="0" indent="0">
              <a:buNone/>
              <a:defRPr sz="3200" b="1" i="0">
                <a:solidFill>
                  <a:srgbClr val="5492CD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5DC9-380D-874E-9B39-C17D29CB5C7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68BA-5435-524E-87B2-69A2BB3F6B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4B5BD-9483-D149-BA3D-560BDDAC464A}"/>
              </a:ext>
            </a:extLst>
          </p:cNvPr>
          <p:cNvSpPr/>
          <p:nvPr userDrawn="1"/>
        </p:nvSpPr>
        <p:spPr>
          <a:xfrm>
            <a:off x="0" y="0"/>
            <a:ext cx="9144000" cy="185738"/>
          </a:xfrm>
          <a:prstGeom prst="rect">
            <a:avLst/>
          </a:prstGeom>
          <a:solidFill>
            <a:srgbClr val="4E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5EACAB-C3C1-1A4B-A498-EB78693AD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12" y="6064246"/>
            <a:ext cx="3197543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34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3728-3BAC-354E-820E-82C8FFE5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0001"/>
            <a:ext cx="7886700" cy="4699037"/>
          </a:xfrm>
        </p:spPr>
        <p:txBody>
          <a:bodyPr>
            <a:normAutofit/>
          </a:bodyPr>
          <a:lstStyle>
            <a:lvl1pPr marL="9525" indent="-9525">
              <a:buFontTx/>
              <a:buNone/>
              <a:tabLst/>
              <a:defRPr sz="28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9525" indent="-9525">
              <a:buClr>
                <a:srgbClr val="5492CD"/>
              </a:buClr>
              <a:buFont typeface="Arial" panose="020B0604020202020204" pitchFamily="34" charset="0"/>
              <a:buChar char="•"/>
              <a:tabLst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525" indent="-9525">
              <a:buClr>
                <a:srgbClr val="5492CD"/>
              </a:buClr>
              <a:buFont typeface="Arial" panose="020B0604020202020204" pitchFamily="34" charset="0"/>
              <a:buChar char="•"/>
              <a:tabLst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9525" indent="-9525">
              <a:buClr>
                <a:srgbClr val="5492CD"/>
              </a:buClr>
              <a:buFont typeface="Arial" panose="020B0604020202020204" pitchFamily="34" charset="0"/>
              <a:buChar char="•"/>
              <a:tabLst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9525" indent="-9525">
              <a:buClr>
                <a:srgbClr val="5492CD"/>
              </a:buClr>
              <a:buFont typeface="Arial" panose="020B0604020202020204" pitchFamily="34" charset="0"/>
              <a:buChar char="•"/>
              <a:tabLst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881A-C5D2-444C-AE59-1C04F89D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0995DC9-380D-874E-9B39-C17D29CB5C7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0A0C-F6FE-8746-A01F-AFE96698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C55C-9A7F-F94B-A04D-292E82DB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7BD368BA-5435-524E-87B2-69A2BB3F6B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23BE18-4948-E34E-AAA8-89FCC2B2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3322"/>
            <a:ext cx="7886700" cy="558797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5492CD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7377F-6EA3-DB44-B863-F28A2D36E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12" y="6064246"/>
            <a:ext cx="3197543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9CCB45-A2C9-0F4F-8C79-A2E941A53116}"/>
              </a:ext>
            </a:extLst>
          </p:cNvPr>
          <p:cNvSpPr/>
          <p:nvPr userDrawn="1"/>
        </p:nvSpPr>
        <p:spPr>
          <a:xfrm>
            <a:off x="0" y="0"/>
            <a:ext cx="9144000" cy="185738"/>
          </a:xfrm>
          <a:prstGeom prst="rect">
            <a:avLst/>
          </a:prstGeom>
          <a:solidFill>
            <a:srgbClr val="4E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81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078837-255F-3F40-854C-CA20A1FB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857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E31DD-1453-C143-A6B0-9D7F8A84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995DC9-380D-874E-9B39-C17D29CB5C7D}" type="datetimeFigureOut">
              <a:rPr lang="de-DE" smtClean="0">
                <a:solidFill>
                  <a:prstClr val="white"/>
                </a:solidFill>
              </a:rPr>
              <a:pPr/>
              <a:t>11.11.2021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92AF3-048C-9046-8B81-BCEF2FC3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931BB-CF6B-E94E-A21B-529E1E79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7BD368BA-5435-524E-87B2-69A2BB3F6B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16359-B41B-F346-8638-91311D1B39C7}"/>
              </a:ext>
            </a:extLst>
          </p:cNvPr>
          <p:cNvSpPr/>
          <p:nvPr userDrawn="1"/>
        </p:nvSpPr>
        <p:spPr>
          <a:xfrm>
            <a:off x="0" y="0"/>
            <a:ext cx="9144000" cy="185738"/>
          </a:xfrm>
          <a:prstGeom prst="rect">
            <a:avLst/>
          </a:prstGeom>
          <a:solidFill>
            <a:srgbClr val="4E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73C730-588B-AD42-9282-B6BB69CD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4717" y="594022"/>
            <a:ext cx="5411993" cy="5041633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2800" b="1" i="0">
                <a:solidFill>
                  <a:srgbClr val="5492CD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9525" marR="0" indent="-95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92CD"/>
              </a:buClr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 List text</a:t>
            </a:r>
          </a:p>
          <a:p>
            <a:pPr marL="9525" marR="0" lvl="1" indent="-95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92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 List text</a:t>
            </a:r>
          </a:p>
          <a:p>
            <a:pPr marL="9525" marR="0" lvl="1" indent="-95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92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 List text</a:t>
            </a:r>
          </a:p>
          <a:p>
            <a:pPr marL="9525" marR="0" lvl="1" indent="-95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92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 List text</a:t>
            </a:r>
          </a:p>
          <a:p>
            <a:pPr marL="9525" marR="0" lvl="1" indent="-95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92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 List text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0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AD2172-D3DB-8C40-8D05-D2965B91A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12" y="6064246"/>
            <a:ext cx="3197543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12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3352800"/>
            <a:ext cx="418846" cy="41884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939800" y="3429000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IPCC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52500" y="3962400"/>
            <a:ext cx="38862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IPCC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48200"/>
            <a:ext cx="412750" cy="43844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914400" y="4643860"/>
            <a:ext cx="424815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0"/>
              </a:lnSpc>
              <a:spcBef>
                <a:spcPts val="0"/>
              </a:spcBef>
            </a:pPr>
            <a:r>
              <a:rPr lang="en-US" sz="1800" dirty="0">
                <a:solidFill>
                  <a:prstClr val="white"/>
                </a:solidFill>
                <a:latin typeface="Arial Narrow"/>
              </a:rPr>
              <a:t>http://www.slideshare.net/ipcc-media/presentations</a:t>
            </a: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908050" y="5296257"/>
            <a:ext cx="35687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https://www.youtube.com/c/ipccgeneva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38125" y="27432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prstClr val="white"/>
                </a:solidFill>
                <a:latin typeface="Arial Narrow"/>
              </a:rPr>
              <a:t>Find us on:</a:t>
            </a:r>
          </a:p>
          <a:p>
            <a:endParaRPr lang="en-US" sz="3000" b="1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304800" y="16002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1800" dirty="0">
                <a:solidFill>
                  <a:prstClr val="white"/>
                </a:solidFill>
              </a:rPr>
              <a:t>Website: </a:t>
            </a:r>
            <a:r>
              <a:rPr lang="en-US" sz="1800" dirty="0">
                <a:solidFill>
                  <a:prstClr val="white"/>
                </a:solidFill>
                <a:hlinkClick r:id="rId5"/>
              </a:rPr>
              <a:t>http://ipcc.ch/</a:t>
            </a:r>
            <a:r>
              <a:rPr lang="en-US" sz="1800" dirty="0">
                <a:solidFill>
                  <a:prstClr val="white"/>
                </a:solidFill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fr-CH" sz="1800" dirty="0">
                <a:solidFill>
                  <a:prstClr val="white"/>
                </a:solidFill>
              </a:rPr>
              <a:t>IPCC </a:t>
            </a:r>
            <a:r>
              <a:rPr lang="en-US" sz="1800" dirty="0">
                <a:solidFill>
                  <a:prstClr val="white"/>
                </a:solidFill>
              </a:rPr>
              <a:t>Secretariat</a:t>
            </a:r>
            <a:r>
              <a:rPr lang="fr-CH" sz="1800" dirty="0">
                <a:solidFill>
                  <a:prstClr val="white"/>
                </a:solidFill>
              </a:rPr>
              <a:t>: </a:t>
            </a:r>
            <a:r>
              <a:rPr lang="fr-CH" sz="1800" dirty="0">
                <a:solidFill>
                  <a:prstClr val="white"/>
                </a:solidFill>
                <a:hlinkClick r:id="rId6"/>
              </a:rPr>
              <a:t>ipcc-sec@wmo.int</a:t>
            </a:r>
            <a:r>
              <a:rPr lang="fr-CH" sz="1800" dirty="0">
                <a:solidFill>
                  <a:prstClr val="white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CH" sz="1800" dirty="0">
                <a:solidFill>
                  <a:prstClr val="white"/>
                </a:solidFill>
              </a:rPr>
              <a:t>IPCC </a:t>
            </a:r>
            <a:r>
              <a:rPr lang="en-US" sz="1800" dirty="0">
                <a:solidFill>
                  <a:prstClr val="white"/>
                </a:solidFill>
              </a:rPr>
              <a:t>Press</a:t>
            </a:r>
            <a:r>
              <a:rPr lang="fr-CH" sz="1800" dirty="0">
                <a:solidFill>
                  <a:prstClr val="white"/>
                </a:solidFill>
              </a:rPr>
              <a:t> Office: </a:t>
            </a:r>
            <a:r>
              <a:rPr lang="fr-CH" sz="1800" dirty="0">
                <a:solidFill>
                  <a:prstClr val="white"/>
                </a:solidFill>
                <a:hlinkClick r:id="rId7"/>
              </a:rPr>
              <a:t>ipcc-media@wmo.int</a:t>
            </a:r>
            <a:r>
              <a:rPr lang="fr-CH" sz="1800" dirty="0">
                <a:solidFill>
                  <a:prstClr val="white"/>
                </a:solidFill>
              </a:rPr>
              <a:t> </a:t>
            </a:r>
            <a:endParaRPr lang="en-US" sz="1800" dirty="0">
              <a:solidFill>
                <a:prstClr val="white"/>
              </a:solidFill>
            </a:endParaRPr>
          </a:p>
          <a:p>
            <a:pPr algn="l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467" y="3200400"/>
            <a:ext cx="816802" cy="952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68" y="5285866"/>
            <a:ext cx="429134" cy="429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70" y="3943048"/>
            <a:ext cx="454532" cy="454532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 userDrawn="1"/>
        </p:nvSpPr>
        <p:spPr>
          <a:xfrm>
            <a:off x="5133468" y="3467100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@IPCC_CH </a:t>
            </a:r>
          </a:p>
        </p:txBody>
      </p:sp>
      <p:sp>
        <p:nvSpPr>
          <p:cNvPr id="27" name="Subtitle 2"/>
          <p:cNvSpPr txBox="1">
            <a:spLocks/>
          </p:cNvSpPr>
          <p:nvPr userDrawn="1"/>
        </p:nvSpPr>
        <p:spPr>
          <a:xfrm>
            <a:off x="5130802" y="4000857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https://www.linkedin.com/company/ipcc</a:t>
            </a:r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5156200" y="4669533"/>
            <a:ext cx="3980235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https://www.flickr.com/photos/ipccphoto/sets/</a:t>
            </a: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>
          <a:xfrm>
            <a:off x="5156200" y="5296257"/>
            <a:ext cx="3987800" cy="4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Arial Narrow"/>
              </a:rPr>
              <a:t>https://vimeo.com/ipcc</a:t>
            </a:r>
          </a:p>
        </p:txBody>
      </p:sp>
      <p:sp>
        <p:nvSpPr>
          <p:cNvPr id="30" name="Title 1"/>
          <p:cNvSpPr txBox="1">
            <a:spLocks/>
          </p:cNvSpPr>
          <p:nvPr userDrawn="1"/>
        </p:nvSpPr>
        <p:spPr>
          <a:xfrm>
            <a:off x="0" y="152400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black"/>
                </a:solidFill>
              </a:rPr>
              <a:t>THANK YOU FOR YOUR ATTENTION!</a:t>
            </a:r>
          </a:p>
        </p:txBody>
      </p:sp>
      <p:sp>
        <p:nvSpPr>
          <p:cNvPr id="33" name="Subtitle 2"/>
          <p:cNvSpPr txBox="1">
            <a:spLocks/>
          </p:cNvSpPr>
          <p:nvPr userDrawn="1"/>
        </p:nvSpPr>
        <p:spPr>
          <a:xfrm>
            <a:off x="228600" y="10668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prstClr val="white"/>
                </a:solidFill>
                <a:latin typeface="Arial Narrow"/>
              </a:rPr>
              <a:t>For more information:</a:t>
            </a:r>
          </a:p>
          <a:p>
            <a:endParaRPr lang="en-US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"/>
          <a:stretch/>
        </p:blipFill>
        <p:spPr>
          <a:xfrm>
            <a:off x="470154" y="3968718"/>
            <a:ext cx="418846" cy="4041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5302250"/>
            <a:ext cx="412750" cy="4127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35" y="4558802"/>
            <a:ext cx="609600" cy="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7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496772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40051-1052-4F0E-BA61-1F4EB2F24122}" type="datetimeFigureOut">
              <a:rPr lang="en-US" smtClean="0">
                <a:solidFill>
                  <a:prstClr val="black"/>
                </a:solidFill>
              </a:rPr>
              <a:pPr/>
              <a:t>11/11/2021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 - Light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>
                <a:solidFill>
                  <a:srgbClr val="006C92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586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10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0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le Slide - White+Se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Drag dark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>
                <a:solidFill>
                  <a:srgbClr val="FFFFFF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1297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Title Slide - White+Se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Drag dark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>
                <a:solidFill>
                  <a:srgbClr val="FFFFFF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6836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lide-Light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2250"/>
              </a:lnSpc>
              <a:defRPr sz="2700" b="1" cap="all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350"/>
              </a:lnSpc>
              <a:buNone/>
              <a:defRPr sz="1500">
                <a:solidFill>
                  <a:srgbClr val="006C92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67899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243059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Drag dark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2250"/>
              </a:lnSpc>
              <a:defRPr sz="27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350"/>
              </a:lnSpc>
              <a:buNone/>
              <a:defRPr sz="1500">
                <a:solidFill>
                  <a:srgbClr val="FFFFFF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  <p:sp>
        <p:nvSpPr>
          <p:cNvPr id="7" name="Rectangle 4"/>
          <p:cNvSpPr/>
          <p:nvPr userDrawn="1"/>
        </p:nvSpPr>
        <p:spPr bwMode="auto">
          <a:xfrm>
            <a:off x="0" y="0"/>
            <a:ext cx="9144000" cy="741877"/>
          </a:xfrm>
          <a:prstGeom prst="rect">
            <a:avLst/>
          </a:pr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258777" y="2660"/>
            <a:ext cx="3082208" cy="7418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321372" y="94380"/>
            <a:ext cx="2701765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US" sz="1400" b="1" i="0" u="none" strike="noStrike">
                <a:solidFill>
                  <a:schemeClr val="bg1"/>
                </a:solidFill>
                <a:latin typeface="Arial"/>
                <a:cs typeface="Arial"/>
              </a:rPr>
              <a:t>SIXTH ASSESSMENT REPORT</a:t>
            </a:r>
            <a:endParaRPr sz="1800"/>
          </a:p>
        </p:txBody>
      </p:sp>
      <p:sp>
        <p:nvSpPr>
          <p:cNvPr id="10" name="Freeform 9"/>
          <p:cNvSpPr/>
          <p:nvPr userDrawn="1"/>
        </p:nvSpPr>
        <p:spPr bwMode="auto">
          <a:xfrm flipH="1">
            <a:off x="7446722" y="0"/>
            <a:ext cx="1697278" cy="743712"/>
          </a:xfrm>
          <a:custGeom>
            <a:avLst/>
            <a:gdLst>
              <a:gd name="connsiteX0" fmla="*/ 1139505 w 1697278"/>
              <a:gd name="connsiteY0" fmla="*/ 0 h 557773"/>
              <a:gd name="connsiteX1" fmla="*/ 0 w 1697278"/>
              <a:gd name="connsiteY1" fmla="*/ 0 h 557773"/>
              <a:gd name="connsiteX2" fmla="*/ 0 w 1697278"/>
              <a:gd name="connsiteY2" fmla="*/ 557773 h 557773"/>
              <a:gd name="connsiteX3" fmla="*/ 1697278 w 1697278"/>
              <a:gd name="connsiteY3" fmla="*/ 557773 h 55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278" h="557773" extrusionOk="0">
                <a:moveTo>
                  <a:pt x="1139505" y="0"/>
                </a:moveTo>
                <a:lnTo>
                  <a:pt x="0" y="0"/>
                </a:lnTo>
                <a:lnTo>
                  <a:pt x="0" y="557773"/>
                </a:lnTo>
                <a:lnTo>
                  <a:pt x="1697278" y="557773"/>
                </a:lnTo>
                <a:close/>
              </a:path>
            </a:pathLst>
          </a:custGeom>
          <a:blipFill>
            <a:blip r:embed="rId3"/>
            <a:stretch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sz="1800"/>
              <a:t> </a:t>
            </a:r>
            <a:endParaRPr sz="1800"/>
          </a:p>
        </p:txBody>
      </p:sp>
      <p:sp>
        <p:nvSpPr>
          <p:cNvPr id="11" name="Freeform 10"/>
          <p:cNvSpPr/>
          <p:nvPr userDrawn="1"/>
        </p:nvSpPr>
        <p:spPr bwMode="auto">
          <a:xfrm flipH="1">
            <a:off x="7235247" y="0"/>
            <a:ext cx="925996" cy="741877"/>
          </a:xfrm>
          <a:custGeom>
            <a:avLst/>
            <a:gdLst>
              <a:gd name="connsiteX0" fmla="*/ 369588 w 925996"/>
              <a:gd name="connsiteY0" fmla="*/ 0 h 556408"/>
              <a:gd name="connsiteX1" fmla="*/ 0 w 925996"/>
              <a:gd name="connsiteY1" fmla="*/ 0 h 556408"/>
              <a:gd name="connsiteX2" fmla="*/ 556408 w 925996"/>
              <a:gd name="connsiteY2" fmla="*/ 556408 h 556408"/>
              <a:gd name="connsiteX3" fmla="*/ 925996 w 925996"/>
              <a:gd name="connsiteY3" fmla="*/ 556408 h 55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996" h="556408" extrusionOk="0">
                <a:moveTo>
                  <a:pt x="369588" y="0"/>
                </a:moveTo>
                <a:lnTo>
                  <a:pt x="0" y="0"/>
                </a:lnTo>
                <a:lnTo>
                  <a:pt x="556408" y="556408"/>
                </a:lnTo>
                <a:lnTo>
                  <a:pt x="925996" y="556408"/>
                </a:lnTo>
                <a:close/>
              </a:path>
            </a:pathLst>
          </a:custGeom>
          <a:solidFill>
            <a:srgbClr val="5492C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69010" y="436670"/>
            <a:ext cx="3026878" cy="4514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379476" indent="0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758952" indent="0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1138428" indent="0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1517904" indent="0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Working Group I – The Physical Science Basis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6767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320081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Drag dark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2250"/>
              </a:lnSpc>
              <a:defRPr sz="27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350"/>
              </a:lnSpc>
              <a:buNone/>
              <a:defRPr sz="1500">
                <a:solidFill>
                  <a:srgbClr val="FFFFFF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  <p:sp>
        <p:nvSpPr>
          <p:cNvPr id="7" name="Rectangle 4"/>
          <p:cNvSpPr/>
          <p:nvPr userDrawn="1"/>
        </p:nvSpPr>
        <p:spPr bwMode="auto">
          <a:xfrm>
            <a:off x="-9192" y="3711"/>
            <a:ext cx="9144000" cy="741877"/>
          </a:xfrm>
          <a:prstGeom prst="rect">
            <a:avLst/>
          </a:pr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Freeform 9"/>
          <p:cNvSpPr/>
          <p:nvPr userDrawn="1"/>
        </p:nvSpPr>
        <p:spPr bwMode="auto">
          <a:xfrm flipH="1">
            <a:off x="7446722" y="0"/>
            <a:ext cx="1697278" cy="743712"/>
          </a:xfrm>
          <a:custGeom>
            <a:avLst/>
            <a:gdLst>
              <a:gd name="connsiteX0" fmla="*/ 1139505 w 1697278"/>
              <a:gd name="connsiteY0" fmla="*/ 0 h 557773"/>
              <a:gd name="connsiteX1" fmla="*/ 0 w 1697278"/>
              <a:gd name="connsiteY1" fmla="*/ 0 h 557773"/>
              <a:gd name="connsiteX2" fmla="*/ 0 w 1697278"/>
              <a:gd name="connsiteY2" fmla="*/ 557773 h 557773"/>
              <a:gd name="connsiteX3" fmla="*/ 1697278 w 1697278"/>
              <a:gd name="connsiteY3" fmla="*/ 557773 h 55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278" h="557773" extrusionOk="0">
                <a:moveTo>
                  <a:pt x="1139505" y="0"/>
                </a:moveTo>
                <a:lnTo>
                  <a:pt x="0" y="0"/>
                </a:lnTo>
                <a:lnTo>
                  <a:pt x="0" y="557773"/>
                </a:lnTo>
                <a:lnTo>
                  <a:pt x="1697278" y="557773"/>
                </a:lnTo>
                <a:close/>
              </a:path>
            </a:pathLst>
          </a:custGeom>
          <a:blipFill>
            <a:blip r:embed="rId2"/>
            <a:stretch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sz="1800"/>
              <a:t> </a:t>
            </a:r>
            <a:endParaRPr sz="1800"/>
          </a:p>
        </p:txBody>
      </p:sp>
      <p:sp>
        <p:nvSpPr>
          <p:cNvPr id="9" name="Freeform 10"/>
          <p:cNvSpPr/>
          <p:nvPr userDrawn="1"/>
        </p:nvSpPr>
        <p:spPr bwMode="auto">
          <a:xfrm flipH="1">
            <a:off x="7235247" y="0"/>
            <a:ext cx="925996" cy="741877"/>
          </a:xfrm>
          <a:custGeom>
            <a:avLst/>
            <a:gdLst>
              <a:gd name="connsiteX0" fmla="*/ 369588 w 925996"/>
              <a:gd name="connsiteY0" fmla="*/ 0 h 556408"/>
              <a:gd name="connsiteX1" fmla="*/ 0 w 925996"/>
              <a:gd name="connsiteY1" fmla="*/ 0 h 556408"/>
              <a:gd name="connsiteX2" fmla="*/ 556408 w 925996"/>
              <a:gd name="connsiteY2" fmla="*/ 556408 h 556408"/>
              <a:gd name="connsiteX3" fmla="*/ 925996 w 925996"/>
              <a:gd name="connsiteY3" fmla="*/ 556408 h 55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996" h="556408" extrusionOk="0">
                <a:moveTo>
                  <a:pt x="369588" y="0"/>
                </a:moveTo>
                <a:lnTo>
                  <a:pt x="0" y="0"/>
                </a:lnTo>
                <a:lnTo>
                  <a:pt x="556408" y="556408"/>
                </a:lnTo>
                <a:lnTo>
                  <a:pt x="925996" y="556408"/>
                </a:lnTo>
                <a:close/>
              </a:path>
            </a:pathLst>
          </a:custGeom>
          <a:solidFill>
            <a:srgbClr val="5492C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258777" y="2660"/>
            <a:ext cx="3082208" cy="741877"/>
          </a:xfrm>
          <a:prstGeom prst="rect">
            <a:avLst/>
          </a:prstGeom>
        </p:spPr>
      </p:pic>
      <p:sp>
        <p:nvSpPr>
          <p:cNvPr id="11" name="Rectangle 12"/>
          <p:cNvSpPr/>
          <p:nvPr userDrawn="1"/>
        </p:nvSpPr>
        <p:spPr bwMode="auto">
          <a:xfrm>
            <a:off x="321372" y="94380"/>
            <a:ext cx="2701765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US" sz="1400" b="1" i="0" u="none" strike="noStrike">
                <a:solidFill>
                  <a:schemeClr val="bg1"/>
                </a:solidFill>
                <a:latin typeface="Arial"/>
                <a:cs typeface="Arial"/>
              </a:rPr>
              <a:t>SIXTH ASSESSMENT REPORT</a:t>
            </a:r>
            <a:endParaRPr sz="1800"/>
          </a:p>
        </p:txBody>
      </p:sp>
      <p:sp>
        <p:nvSpPr>
          <p:cNvPr id="12" name="Rectangle 20"/>
          <p:cNvSpPr/>
          <p:nvPr userDrawn="1"/>
        </p:nvSpPr>
        <p:spPr bwMode="auto">
          <a:xfrm>
            <a:off x="328806" y="405158"/>
            <a:ext cx="225959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US" sz="1000" b="0" i="0" u="none" strike="noStrike">
                <a:solidFill>
                  <a:schemeClr val="bg1"/>
                </a:solidFill>
                <a:latin typeface="Arial Narrow"/>
                <a:cs typeface="Arial Narrow"/>
              </a:rPr>
              <a:t>Working Group I – The Physical Science Basis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253475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d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/>
              <a:t> </a:t>
            </a:r>
            <a:endParaRPr sz="1800"/>
          </a:p>
        </p:txBody>
      </p:sp>
      <p:sp>
        <p:nvSpPr>
          <p:cNvPr id="5" name="TextBox 14"/>
          <p:cNvSpPr>
            <a:spLocks noAdjustHandles="1"/>
          </p:cNvSpPr>
          <p:nvPr userDrawn="1"/>
        </p:nvSpPr>
        <p:spPr bwMode="auto">
          <a:xfrm>
            <a:off x="3372419" y="1168018"/>
            <a:ext cx="660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0">
                <a:solidFill>
                  <a:srgbClr val="5492CD"/>
                </a:solidFill>
                <a:latin typeface="+mj-lt"/>
              </a:rPr>
              <a:t>“</a:t>
            </a:r>
            <a:endParaRPr sz="180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577010" y="2217781"/>
            <a:ext cx="2075649" cy="2767532"/>
          </a:xfrm>
          <a:prstGeom prst="snip2DiagRect">
            <a:avLst>
              <a:gd name="adj1" fmla="val 0"/>
              <a:gd name="adj2" fmla="val 16667"/>
            </a:avLst>
          </a:prstGeom>
          <a:blipFill>
            <a:blip r:embed="rId2"/>
            <a:stretch/>
          </a:blip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For placement only add portrait here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85033" y="1523269"/>
            <a:ext cx="3312513" cy="3505927"/>
          </a:xfrm>
          <a:prstGeom prst="rect">
            <a:avLst/>
          </a:prstGeom>
          <a:noFill/>
        </p:spPr>
        <p:txBody>
          <a:bodyPr lIns="182880" anchor="ctr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57127" indent="0" algn="l">
              <a:buNone/>
              <a:defRPr>
                <a:solidFill>
                  <a:schemeClr val="bg1"/>
                </a:solidFill>
              </a:defRPr>
            </a:lvl2pPr>
            <a:lvl3pPr marL="514256" indent="0" algn="l">
              <a:buNone/>
              <a:defRPr>
                <a:solidFill>
                  <a:schemeClr val="bg1"/>
                </a:solidFill>
              </a:defRPr>
            </a:lvl3pPr>
            <a:lvl4pPr marL="771385" indent="0" algn="l">
              <a:buNone/>
              <a:defRPr>
                <a:solidFill>
                  <a:schemeClr val="bg1"/>
                </a:solidFill>
              </a:defRPr>
            </a:lvl4pPr>
            <a:lvl5pPr marL="1028513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Quote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05501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7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88702" y="1844897"/>
            <a:ext cx="8548212" cy="1470025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2250"/>
              </a:lnSpc>
              <a:defRPr sz="2700" b="1" cap="all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88702" y="3461119"/>
            <a:ext cx="8548212" cy="228653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350"/>
              </a:lnSpc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Add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22928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7" y="741195"/>
            <a:ext cx="4076694" cy="6114908"/>
          </a:xfrm>
          <a:prstGeom prst="rect">
            <a:avLst/>
          </a:prstGeom>
          <a:blipFill>
            <a:blip r:embed="rId2"/>
            <a:stretch/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50" b="1" cap="none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330705" y="856233"/>
            <a:ext cx="4576092" cy="1036067"/>
          </a:xfrm>
          <a:prstGeom prst="rect">
            <a:avLst/>
          </a:prstGeom>
          <a:noFill/>
        </p:spPr>
        <p:txBody>
          <a:bodyPr lIns="0" tIns="182880" rIns="274320" bIns="182880" anchor="ctr" anchorCtr="0">
            <a:noAutofit/>
          </a:bodyPr>
          <a:lstStyle>
            <a:lvl1pPr algn="l">
              <a:lnSpc>
                <a:spcPts val="2250"/>
              </a:lnSpc>
              <a:defRPr sz="2400" b="1">
                <a:solidFill>
                  <a:srgbClr val="006A9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330705" y="2018233"/>
            <a:ext cx="4470395" cy="4556632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18075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7" y="743096"/>
            <a:ext cx="4076693" cy="6114905"/>
          </a:xfrm>
          <a:prstGeom prst="rect">
            <a:avLst/>
          </a:prstGeom>
          <a:blipFill>
            <a:blip r:embed="rId2"/>
            <a:stretch/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50" b="1" cap="none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305460" y="990600"/>
            <a:ext cx="4628338" cy="965200"/>
          </a:xfrm>
          <a:prstGeom prst="rect">
            <a:avLst/>
          </a:prstGeom>
          <a:noFill/>
        </p:spPr>
        <p:txBody>
          <a:bodyPr lIns="0" tIns="182880" rIns="274320" bIns="182880" anchor="ctr" anchorCtr="0">
            <a:noAutofit/>
          </a:bodyPr>
          <a:lstStyle>
            <a:lvl1pPr algn="l">
              <a:lnSpc>
                <a:spcPts val="2250"/>
              </a:lnSpc>
              <a:defRPr sz="2400" b="1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305460" y="2145233"/>
            <a:ext cx="4152740" cy="4556632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3029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766415" y="855525"/>
            <a:ext cx="3827017" cy="5740400"/>
          </a:xfrm>
          <a:prstGeom prst="rect">
            <a:avLst/>
          </a:prstGeom>
          <a:blipFill>
            <a:blip r:embed="rId2"/>
            <a:stretch/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50" b="1" cap="none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836400" y="855526"/>
            <a:ext cx="3672839" cy="976585"/>
          </a:xfrm>
          <a:prstGeom prst="rect">
            <a:avLst/>
          </a:prstGeom>
          <a:noFill/>
        </p:spPr>
        <p:txBody>
          <a:bodyPr lIns="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400" b="1">
                <a:solidFill>
                  <a:srgbClr val="006A9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836400" y="2005533"/>
            <a:ext cx="3672839" cy="4556632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59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11/11/2021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5049418" y="716261"/>
            <a:ext cx="4094582" cy="6141739"/>
          </a:xfrm>
          <a:prstGeom prst="rect">
            <a:avLst/>
          </a:prstGeom>
          <a:blipFill>
            <a:blip r:embed="rId2"/>
            <a:stretch/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50" b="1" cap="none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65761" y="855526"/>
            <a:ext cx="4301490" cy="1150007"/>
          </a:xfrm>
          <a:prstGeom prst="rect">
            <a:avLst/>
          </a:prstGeom>
          <a:noFill/>
        </p:spPr>
        <p:txBody>
          <a:bodyPr lIns="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400" b="1">
                <a:solidFill>
                  <a:srgbClr val="006A9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365760" y="2005533"/>
            <a:ext cx="4301490" cy="4556632"/>
          </a:xfrm>
        </p:spPr>
        <p:txBody>
          <a:bodyPr lIns="0" tIns="0" rIns="0" bIns="0"/>
          <a:lstStyle>
            <a:lvl1pPr marL="285750" indent="-28575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Char char="•"/>
              <a:defRPr sz="1500">
                <a:solidFill>
                  <a:srgbClr val="007DBA"/>
                </a:solidFill>
              </a:defRPr>
            </a:lvl1pPr>
            <a:lvl2pPr marL="542877" indent="-28575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Char char="•"/>
              <a:defRPr sz="1500">
                <a:solidFill>
                  <a:srgbClr val="007DBA"/>
                </a:solidFill>
              </a:defRPr>
            </a:lvl2pPr>
            <a:lvl3pPr marL="800007" indent="-28575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Char char="•"/>
              <a:defRPr sz="1500">
                <a:solidFill>
                  <a:srgbClr val="007DBA"/>
                </a:solidFill>
              </a:defRPr>
            </a:lvl3pPr>
            <a:lvl4pPr marL="1057135" indent="-28575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Char char="•"/>
              <a:defRPr sz="1500">
                <a:solidFill>
                  <a:srgbClr val="007DBA"/>
                </a:solidFill>
              </a:defRPr>
            </a:lvl4pPr>
            <a:lvl5pPr marL="1314263" indent="-28575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Char char="•"/>
              <a:defRPr sz="1500">
                <a:solidFill>
                  <a:srgbClr val="007DBA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2870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5067301" y="743083"/>
            <a:ext cx="4076699" cy="6114917"/>
          </a:xfrm>
          <a:prstGeom prst="rect">
            <a:avLst/>
          </a:prstGeom>
          <a:blipFill>
            <a:blip r:embed="rId2"/>
            <a:stretch/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50" b="1" cap="none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65762" y="990600"/>
            <a:ext cx="4491989" cy="1014933"/>
          </a:xfrm>
          <a:prstGeom prst="rect">
            <a:avLst/>
          </a:prstGeom>
          <a:noFill/>
        </p:spPr>
        <p:txBody>
          <a:bodyPr lIns="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365760" y="2005533"/>
            <a:ext cx="4491990" cy="4556632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7981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5057775" y="726898"/>
            <a:ext cx="4086226" cy="6129205"/>
          </a:xfrm>
          <a:prstGeom prst="rect">
            <a:avLst/>
          </a:prstGeom>
          <a:blipFill>
            <a:blip r:embed="rId2"/>
            <a:stretch/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50" b="1" cap="none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276226" y="1358900"/>
            <a:ext cx="4630791" cy="5203265"/>
          </a:xfrm>
        </p:spPr>
        <p:txBody>
          <a:bodyPr lIns="0" tIns="0" rIns="0" bIns="0"/>
          <a:lstStyle>
            <a:lvl1pPr marL="192846" marR="0" indent="-192846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5492CD"/>
              </a:buClr>
              <a:buSzTx/>
              <a:buFont typeface="Arial"/>
              <a:buChar char="•"/>
              <a:defRPr sz="1500">
                <a:solidFill>
                  <a:srgbClr val="006A96"/>
                </a:solidFill>
              </a:defRPr>
            </a:lvl1pPr>
            <a:lvl2pPr marL="417833" marR="0" indent="-160706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5492CD"/>
              </a:buClr>
              <a:buSzTx/>
              <a:buFont typeface="Arial"/>
              <a:buChar char="•"/>
              <a:defRPr sz="1500">
                <a:solidFill>
                  <a:srgbClr val="006A96"/>
                </a:solidFill>
              </a:defRPr>
            </a:lvl2pPr>
            <a:lvl3pPr marL="642822" marR="0" indent="-128565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5492CD"/>
              </a:buClr>
              <a:buSzTx/>
              <a:buFont typeface="Arial"/>
              <a:buChar char="•"/>
              <a:defRPr sz="1500">
                <a:solidFill>
                  <a:srgbClr val="006A96"/>
                </a:solidFill>
              </a:defRPr>
            </a:lvl3pPr>
            <a:lvl4pPr marL="899950" marR="0" indent="-128565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5492CD"/>
              </a:buClr>
              <a:buSzTx/>
              <a:buFont typeface="Arial"/>
              <a:buChar char="•"/>
              <a:defRPr sz="1500">
                <a:solidFill>
                  <a:srgbClr val="006A96"/>
                </a:solidFill>
              </a:defRPr>
            </a:lvl4pPr>
            <a:lvl5pPr marL="1157078" marR="0" indent="-128565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5492CD"/>
              </a:buClr>
              <a:buSzTx/>
              <a:buFont typeface="Arial"/>
              <a:buChar char="•"/>
              <a:defRPr sz="1500">
                <a:solidFill>
                  <a:srgbClr val="006A96"/>
                </a:solidFill>
              </a:defRPr>
            </a:lvl5pPr>
          </a:lstStyle>
          <a:p>
            <a:pPr marL="192846" marR="0" lvl="0" indent="-192846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Tx/>
              <a:buSzTx/>
              <a:buFont typeface="Arial"/>
              <a:buChar char="•"/>
              <a:defRPr/>
            </a:pPr>
            <a:r>
              <a:rPr lang="en-US" sz="1500" b="0" i="0" u="none" strike="noStrike" cap="none" spc="0">
                <a:ln>
                  <a:noFill/>
                </a:ln>
                <a:solidFill>
                  <a:srgbClr val="006C92"/>
                </a:solidFill>
                <a:latin typeface="Arial"/>
                <a:ea typeface="+mn-ea"/>
                <a:cs typeface="Arial"/>
              </a:rPr>
              <a:t>Click to add text</a:t>
            </a:r>
            <a:endParaRPr/>
          </a:p>
          <a:p>
            <a:pPr marL="417833" marR="0" lvl="1" indent="-160706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Tx/>
              <a:buSzTx/>
              <a:buFont typeface="Arial"/>
              <a:buChar char="•"/>
              <a:defRPr/>
            </a:pPr>
            <a:r>
              <a:rPr lang="en-US" sz="1500" b="0" i="0" u="none" strike="noStrike" cap="none" spc="0">
                <a:ln>
                  <a:noFill/>
                </a:ln>
                <a:solidFill>
                  <a:srgbClr val="006C92"/>
                </a:solidFill>
                <a:latin typeface="Arial"/>
                <a:ea typeface="+mn-ea"/>
                <a:cs typeface="Arial"/>
              </a:rPr>
              <a:t>Second level</a:t>
            </a:r>
            <a:endParaRPr/>
          </a:p>
          <a:p>
            <a:pPr marL="642822" marR="0" lvl="2" indent="-128565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Tx/>
              <a:buSzTx/>
              <a:buFont typeface="Arial"/>
              <a:buChar char="•"/>
              <a:defRPr/>
            </a:pPr>
            <a:r>
              <a:rPr lang="en-US" sz="1500" b="0" i="0" u="none" strike="noStrike" cap="none" spc="0">
                <a:ln>
                  <a:noFill/>
                </a:ln>
                <a:solidFill>
                  <a:srgbClr val="006C92"/>
                </a:solidFill>
                <a:latin typeface="Arial"/>
                <a:ea typeface="+mn-ea"/>
                <a:cs typeface="Arial"/>
              </a:rPr>
              <a:t>Third level</a:t>
            </a:r>
            <a:endParaRPr/>
          </a:p>
          <a:p>
            <a:pPr marL="899950" marR="0" lvl="3" indent="-128565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Tx/>
              <a:buSzTx/>
              <a:buFont typeface="Arial"/>
              <a:buChar char="•"/>
              <a:defRPr/>
            </a:pPr>
            <a:r>
              <a:rPr lang="en-US" sz="1500" b="0" i="0" u="none" strike="noStrike" cap="none" spc="0">
                <a:ln>
                  <a:noFill/>
                </a:ln>
                <a:solidFill>
                  <a:srgbClr val="006C92"/>
                </a:solidFill>
                <a:latin typeface="Arial"/>
                <a:ea typeface="+mn-ea"/>
                <a:cs typeface="Arial"/>
              </a:rPr>
              <a:t>Fourth level</a:t>
            </a:r>
            <a:endParaRPr/>
          </a:p>
          <a:p>
            <a:pPr marL="1157078" marR="0" lvl="4" indent="-128565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Tx/>
              <a:buSzTx/>
              <a:buFont typeface="Arial"/>
              <a:buChar char="•"/>
              <a:defRPr/>
            </a:pPr>
            <a:r>
              <a:rPr lang="en-US" sz="1500" b="0" i="0" u="none" strike="noStrike" cap="none" spc="0">
                <a:ln>
                  <a:noFill/>
                </a:ln>
                <a:solidFill>
                  <a:srgbClr val="006C92"/>
                </a:solidFill>
                <a:latin typeface="Arial"/>
                <a:ea typeface="+mn-ea"/>
                <a:cs typeface="Arial"/>
              </a:rPr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4194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+Content+Photo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 bwMode="auto">
          <a:xfrm>
            <a:off x="317501" y="1727200"/>
            <a:ext cx="4740275" cy="4788861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01945" y="947267"/>
            <a:ext cx="8564814" cy="668984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none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293895" y="1727200"/>
            <a:ext cx="3572865" cy="478886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822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+Content+Photo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 bwMode="auto">
          <a:xfrm>
            <a:off x="320161" y="1689101"/>
            <a:ext cx="4758252" cy="4852361"/>
          </a:xfrm>
        </p:spPr>
        <p:txBody>
          <a:bodyPr anchor="ctr" anchorCtr="1"/>
          <a:lstStyle>
            <a:lvl1pPr marL="0" indent="0" algn="ctr">
              <a:buNone/>
              <a:defRPr sz="800">
                <a:solidFill>
                  <a:schemeClr val="accent4">
                    <a:lumMod val="50000"/>
                  </a:schemeClr>
                </a:solidFill>
              </a:defRPr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20161" y="952500"/>
            <a:ext cx="8924103" cy="63500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none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295899" y="1689101"/>
            <a:ext cx="3586414" cy="4852361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4575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+Content+Photo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 bwMode="auto">
          <a:xfrm>
            <a:off x="4149208" y="1689101"/>
            <a:ext cx="4733107" cy="2263675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46509" y="825501"/>
            <a:ext cx="9005882" cy="707084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none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346509" y="1689101"/>
            <a:ext cx="3588420" cy="4826960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 bwMode="auto">
          <a:xfrm>
            <a:off x="4149208" y="4081114"/>
            <a:ext cx="4733107" cy="2434949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30551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le+Content+Photo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04800" y="961854"/>
            <a:ext cx="9005882" cy="811807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none">
                <a:solidFill>
                  <a:srgbClr val="003466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304801" y="1773660"/>
            <a:ext cx="4192219" cy="4742400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 bwMode="auto">
          <a:xfrm>
            <a:off x="4642184" y="1773660"/>
            <a:ext cx="4267200" cy="4742400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/>
              <a:buChar char="•"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 flipV="1">
            <a:off x="4569601" y="1694330"/>
            <a:ext cx="0" cy="48201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81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+Content+Photo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04800" y="911278"/>
            <a:ext cx="8520364" cy="579852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none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304800" y="1694329"/>
            <a:ext cx="4182978" cy="471917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 bwMode="auto">
          <a:xfrm>
            <a:off x="4650206" y="1694329"/>
            <a:ext cx="4174959" cy="471917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 flipV="1">
            <a:off x="4569601" y="1694330"/>
            <a:ext cx="0" cy="4820153"/>
          </a:xfrm>
          <a:prstGeom prst="line">
            <a:avLst/>
          </a:prstGeom>
          <a:ln>
            <a:solidFill>
              <a:srgbClr val="54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62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 bwMode="auto">
          <a:xfrm>
            <a:off x="390068" y="1384179"/>
            <a:ext cx="1890144" cy="3534655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90068" y="978275"/>
            <a:ext cx="9005882" cy="811807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11113" indent="0" algn="l">
              <a:lnSpc>
                <a:spcPts val="1950"/>
              </a:lnSpc>
              <a:defRPr sz="2250" b="1" cap="none">
                <a:solidFill>
                  <a:srgbClr val="003466"/>
                </a:solidFill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 bwMode="auto">
          <a:xfrm>
            <a:off x="390070" y="5099914"/>
            <a:ext cx="1890143" cy="1416148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 bwMode="auto">
          <a:xfrm>
            <a:off x="2510164" y="1384179"/>
            <a:ext cx="1890144" cy="3534655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 bwMode="auto">
          <a:xfrm>
            <a:off x="2510166" y="5099914"/>
            <a:ext cx="1890143" cy="1416148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 bwMode="auto">
          <a:xfrm>
            <a:off x="4630260" y="1384179"/>
            <a:ext cx="1890144" cy="3534655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 bwMode="auto">
          <a:xfrm>
            <a:off x="4630262" y="5099914"/>
            <a:ext cx="1890143" cy="1416148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9" hasCustomPrompt="1"/>
          </p:nvPr>
        </p:nvSpPr>
        <p:spPr bwMode="auto">
          <a:xfrm>
            <a:off x="6808747" y="1397017"/>
            <a:ext cx="1890144" cy="3534655"/>
          </a:xfrm>
        </p:spPr>
        <p:txBody>
          <a:bodyPr anchor="ctr" anchorCtr="1"/>
          <a:lstStyle>
            <a:lvl1pPr marL="0" indent="0" algn="ctr">
              <a:buNone/>
              <a:defRPr sz="800"/>
            </a:lvl1pPr>
            <a:lvl2pPr marL="287877" indent="0">
              <a:buNone/>
              <a:defRPr sz="1750"/>
            </a:lvl2pPr>
            <a:lvl3pPr marL="575753" indent="0">
              <a:buNone/>
              <a:defRPr sz="1500"/>
            </a:lvl3pPr>
            <a:lvl4pPr marL="863632" indent="0">
              <a:buNone/>
              <a:defRPr sz="1250"/>
            </a:lvl4pPr>
            <a:lvl5pPr marL="1151508" indent="0">
              <a:buNone/>
              <a:defRPr sz="1250"/>
            </a:lvl5pPr>
            <a:lvl6pPr marL="1439385" indent="0">
              <a:buNone/>
              <a:defRPr sz="1250"/>
            </a:lvl6pPr>
            <a:lvl7pPr marL="1727263" indent="0">
              <a:buNone/>
              <a:defRPr sz="1250"/>
            </a:lvl7pPr>
            <a:lvl8pPr marL="2015138" indent="0">
              <a:buNone/>
              <a:defRPr sz="1250"/>
            </a:lvl8pPr>
            <a:lvl9pPr marL="2303018" indent="0">
              <a:buNone/>
              <a:defRPr sz="1250"/>
            </a:lvl9pPr>
          </a:lstStyle>
          <a:p>
            <a:pPr>
              <a:defRPr/>
            </a:pPr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 bwMode="auto">
          <a:xfrm>
            <a:off x="6808749" y="5112751"/>
            <a:ext cx="1890143" cy="1416148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2pPr>
            <a:lvl3pPr marL="514256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6566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d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/>
              <a:t> </a:t>
            </a:r>
            <a:endParaRPr sz="1800"/>
          </a:p>
        </p:txBody>
      </p:sp>
      <p:sp>
        <p:nvSpPr>
          <p:cNvPr id="5" name="TextBox 14"/>
          <p:cNvSpPr>
            <a:spLocks noAdjustHandles="1"/>
          </p:cNvSpPr>
          <p:nvPr userDrawn="1"/>
        </p:nvSpPr>
        <p:spPr bwMode="auto">
          <a:xfrm>
            <a:off x="3372419" y="1168018"/>
            <a:ext cx="660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0">
                <a:solidFill>
                  <a:srgbClr val="5492CD"/>
                </a:solidFill>
                <a:latin typeface="+mj-lt"/>
              </a:rPr>
              <a:t>“</a:t>
            </a:r>
            <a:endParaRPr sz="180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577010" y="2217781"/>
            <a:ext cx="2075649" cy="2767532"/>
          </a:xfrm>
          <a:prstGeom prst="snip2DiagRect">
            <a:avLst>
              <a:gd name="adj1" fmla="val 0"/>
              <a:gd name="adj2" fmla="val 16667"/>
            </a:avLst>
          </a:prstGeom>
          <a:blipFill>
            <a:blip r:embed="rId2"/>
            <a:stretch/>
          </a:blip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For placement only add portrait here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85033" y="1523269"/>
            <a:ext cx="3312513" cy="3505927"/>
          </a:xfrm>
          <a:prstGeom prst="rect">
            <a:avLst/>
          </a:prstGeom>
          <a:noFill/>
        </p:spPr>
        <p:txBody>
          <a:bodyPr lIns="182880" anchor="ctr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57127" indent="0" algn="l">
              <a:buNone/>
              <a:defRPr>
                <a:solidFill>
                  <a:schemeClr val="bg1"/>
                </a:solidFill>
              </a:defRPr>
            </a:lvl2pPr>
            <a:lvl3pPr marL="514256" indent="0" algn="l">
              <a:buNone/>
              <a:defRPr>
                <a:solidFill>
                  <a:schemeClr val="bg1"/>
                </a:solidFill>
              </a:defRPr>
            </a:lvl3pPr>
            <a:lvl4pPr marL="771385" indent="0" algn="l">
              <a:buNone/>
              <a:defRPr>
                <a:solidFill>
                  <a:schemeClr val="bg1"/>
                </a:solidFill>
              </a:defRPr>
            </a:lvl4pPr>
            <a:lvl5pPr marL="1028513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Quote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25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gi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24.emf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24.emf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1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61" y="6092945"/>
            <a:ext cx="3224893" cy="6599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-68979"/>
            <a:ext cx="9152149" cy="8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549A23C-48DB-1D48-97B8-73D90AD6E8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922480F5-21BB-A349-9A8B-C84109194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492CD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12700" indent="-12700" algn="l" defTabSz="914400" rtl="0" eaLnBrk="1" latinLnBrk="0" hangingPunct="1">
        <a:lnSpc>
          <a:spcPct val="90000"/>
        </a:lnSpc>
        <a:spcBef>
          <a:spcPts val="10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8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25967" y="274639"/>
            <a:ext cx="8229600" cy="1143000"/>
          </a:xfrm>
          <a:prstGeom prst="rect">
            <a:avLst/>
          </a:prstGeom>
        </p:spPr>
        <p:txBody>
          <a:bodyPr vert="horz" lIns="91430" tIns="0" rIns="91430" bIns="0" rtlCol="0" anchor="t" anchorCtr="0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5967" y="1600207"/>
            <a:ext cx="8229600" cy="492353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Rectangle 3"/>
          <p:cNvSpPr/>
          <p:nvPr userDrawn="1"/>
        </p:nvSpPr>
        <p:spPr bwMode="auto">
          <a:xfrm>
            <a:off x="0" y="0"/>
            <a:ext cx="9144000" cy="741877"/>
          </a:xfrm>
          <a:prstGeom prst="rect">
            <a:avLst/>
          </a:pr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Text Placeholder 6"/>
          <p:cNvSpPr>
            <a:spLocks noAdjustHandles="1"/>
          </p:cNvSpPr>
          <p:nvPr userDrawn="1"/>
        </p:nvSpPr>
        <p:spPr bwMode="auto">
          <a:xfrm>
            <a:off x="258763" y="129755"/>
            <a:ext cx="3026878" cy="4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3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79476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758952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38428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517904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1414207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SIXTH ASSESSMENT REPORT</a:t>
            </a:r>
            <a:endParaRPr sz="1300"/>
          </a:p>
        </p:txBody>
      </p:sp>
      <p:sp>
        <p:nvSpPr>
          <p:cNvPr id="8" name="Text Placeholder 6"/>
          <p:cNvSpPr>
            <a:spLocks noAdjustHandles="1"/>
          </p:cNvSpPr>
          <p:nvPr userDrawn="1"/>
        </p:nvSpPr>
        <p:spPr bwMode="auto">
          <a:xfrm>
            <a:off x="258763" y="370927"/>
            <a:ext cx="3026878" cy="4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900" b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379476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758952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38428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517904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1414207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/>
              <a:t>Working Group I – The Physical Science Basis</a:t>
            </a:r>
            <a:endParaRPr sz="90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436290" y="5223"/>
            <a:ext cx="1707710" cy="741680"/>
          </a:xfrm>
          <a:custGeom>
            <a:avLst/>
            <a:gdLst>
              <a:gd name="connsiteX0" fmla="*/ 569977 w 1707710"/>
              <a:gd name="connsiteY0" fmla="*/ 0 h 556260"/>
              <a:gd name="connsiteX1" fmla="*/ 1707710 w 1707710"/>
              <a:gd name="connsiteY1" fmla="*/ 0 h 556260"/>
              <a:gd name="connsiteX2" fmla="*/ 1707710 w 1707710"/>
              <a:gd name="connsiteY2" fmla="*/ 556260 h 556260"/>
              <a:gd name="connsiteX3" fmla="*/ 0 w 170771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10" h="556260" extrusionOk="0">
                <a:moveTo>
                  <a:pt x="569977" y="0"/>
                </a:moveTo>
                <a:lnTo>
                  <a:pt x="1707710" y="0"/>
                </a:lnTo>
                <a:lnTo>
                  <a:pt x="1707710" y="556260"/>
                </a:lnTo>
                <a:lnTo>
                  <a:pt x="0" y="556260"/>
                </a:lnTo>
                <a:close/>
              </a:path>
            </a:pathLst>
          </a:custGeom>
        </p:spPr>
      </p:pic>
      <p:sp>
        <p:nvSpPr>
          <p:cNvPr id="10" name="Freeform 8"/>
          <p:cNvSpPr/>
          <p:nvPr userDrawn="1"/>
        </p:nvSpPr>
        <p:spPr bwMode="auto">
          <a:xfrm flipH="1">
            <a:off x="7230675" y="0"/>
            <a:ext cx="925996" cy="741877"/>
          </a:xfrm>
          <a:custGeom>
            <a:avLst/>
            <a:gdLst>
              <a:gd name="connsiteX0" fmla="*/ 369588 w 925996"/>
              <a:gd name="connsiteY0" fmla="*/ 0 h 556408"/>
              <a:gd name="connsiteX1" fmla="*/ 0 w 925996"/>
              <a:gd name="connsiteY1" fmla="*/ 0 h 556408"/>
              <a:gd name="connsiteX2" fmla="*/ 556408 w 925996"/>
              <a:gd name="connsiteY2" fmla="*/ 556408 h 556408"/>
              <a:gd name="connsiteX3" fmla="*/ 925996 w 925996"/>
              <a:gd name="connsiteY3" fmla="*/ 556408 h 55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996" h="556408" extrusionOk="0">
                <a:moveTo>
                  <a:pt x="369588" y="0"/>
                </a:moveTo>
                <a:lnTo>
                  <a:pt x="0" y="0"/>
                </a:lnTo>
                <a:lnTo>
                  <a:pt x="556408" y="556408"/>
                </a:lnTo>
                <a:lnTo>
                  <a:pt x="925996" y="556408"/>
                </a:lnTo>
                <a:close/>
              </a:path>
            </a:pathLst>
          </a:custGeom>
          <a:solidFill>
            <a:srgbClr val="5492C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4408033" y="2906"/>
            <a:ext cx="2900657" cy="6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</p:sldLayoutIdLst>
  <p:hf hdr="0" ftr="0" dt="0"/>
  <p:txStyles>
    <p:titleStyle>
      <a:lvl1pPr algn="l" defTabSz="257129">
        <a:spcBef>
          <a:spcPts val="0"/>
        </a:spcBef>
        <a:buNone/>
        <a:defRPr sz="1850">
          <a:solidFill>
            <a:srgbClr val="003466"/>
          </a:solidFill>
          <a:latin typeface="Arial"/>
          <a:ea typeface="+mj-ea"/>
          <a:cs typeface="Arial"/>
        </a:defRPr>
      </a:lvl1pPr>
    </p:titleStyle>
    <p:bodyStyle>
      <a:lvl1pPr marL="192846" indent="-192846" algn="l" defTabSz="257129">
        <a:spcBef>
          <a:spcPts val="0"/>
        </a:spcBef>
        <a:buClr>
          <a:srgbClr val="007DBA"/>
        </a:buClr>
        <a:buFont typeface="Arial"/>
        <a:buChar char="•"/>
        <a:defRPr sz="1400">
          <a:solidFill>
            <a:srgbClr val="007DBA"/>
          </a:solidFill>
          <a:latin typeface="Arial"/>
          <a:ea typeface="+mn-ea"/>
          <a:cs typeface="Arial"/>
        </a:defRPr>
      </a:lvl1pPr>
      <a:lvl2pPr marL="417833" indent="-160706" algn="l" defTabSz="257129">
        <a:spcBef>
          <a:spcPts val="0"/>
        </a:spcBef>
        <a:buClr>
          <a:srgbClr val="007DBA"/>
        </a:buClr>
        <a:buFont typeface="Arial"/>
        <a:buChar char="•"/>
        <a:defRPr sz="1400">
          <a:solidFill>
            <a:srgbClr val="007DBA"/>
          </a:solidFill>
          <a:latin typeface="Arial"/>
          <a:ea typeface="+mn-ea"/>
          <a:cs typeface="Arial"/>
        </a:defRPr>
      </a:lvl2pPr>
      <a:lvl3pPr marL="642822" indent="-128565" algn="l" defTabSz="257129">
        <a:spcBef>
          <a:spcPts val="0"/>
        </a:spcBef>
        <a:buClr>
          <a:srgbClr val="007DBA"/>
        </a:buClr>
        <a:buFont typeface="Arial"/>
        <a:buChar char="•"/>
        <a:defRPr sz="1400">
          <a:solidFill>
            <a:srgbClr val="007DBA"/>
          </a:solidFill>
          <a:latin typeface="Arial"/>
          <a:ea typeface="+mn-ea"/>
          <a:cs typeface="Arial"/>
        </a:defRPr>
      </a:lvl3pPr>
      <a:lvl4pPr marL="899950" indent="-128565" algn="l" defTabSz="257129">
        <a:spcBef>
          <a:spcPts val="0"/>
        </a:spcBef>
        <a:buClr>
          <a:srgbClr val="007DBA"/>
        </a:buClr>
        <a:buFont typeface="Arial"/>
        <a:buChar char="•"/>
        <a:defRPr sz="1400">
          <a:solidFill>
            <a:srgbClr val="007DBA"/>
          </a:solidFill>
          <a:latin typeface="Arial"/>
          <a:ea typeface="+mn-ea"/>
          <a:cs typeface="Arial"/>
        </a:defRPr>
      </a:lvl4pPr>
      <a:lvl5pPr marL="1157078" indent="-128565" algn="l" defTabSz="257129">
        <a:spcBef>
          <a:spcPts val="0"/>
        </a:spcBef>
        <a:buClr>
          <a:srgbClr val="007DBA"/>
        </a:buClr>
        <a:buFont typeface="Arial"/>
        <a:buChar char="•"/>
        <a:defRPr sz="1400">
          <a:solidFill>
            <a:srgbClr val="007DBA"/>
          </a:solidFill>
          <a:latin typeface="Arial"/>
          <a:ea typeface="+mn-ea"/>
          <a:cs typeface="Arial"/>
        </a:defRPr>
      </a:lvl5pPr>
      <a:lvl6pPr marL="1414207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513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741877"/>
          </a:xfrm>
          <a:prstGeom prst="rect">
            <a:avLst/>
          </a:pr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21371" y="776465"/>
            <a:ext cx="8528424" cy="914400"/>
          </a:xfrm>
          <a:prstGeom prst="rect">
            <a:avLst/>
          </a:prstGeom>
        </p:spPr>
        <p:txBody>
          <a:bodyPr vert="horz" lIns="0" tIns="0" rIns="91430" bIns="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1371" y="2137323"/>
            <a:ext cx="8518524" cy="4205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4408033" y="2906"/>
            <a:ext cx="2900657" cy="698177"/>
          </a:xfrm>
          <a:prstGeom prst="rect">
            <a:avLst/>
          </a:prstGeom>
        </p:spPr>
      </p:pic>
      <p:sp>
        <p:nvSpPr>
          <p:cNvPr id="8" name="Text Placeholder 6"/>
          <p:cNvSpPr>
            <a:spLocks noAdjustHandles="1"/>
          </p:cNvSpPr>
          <p:nvPr userDrawn="1"/>
        </p:nvSpPr>
        <p:spPr bwMode="auto">
          <a:xfrm>
            <a:off x="258763" y="129755"/>
            <a:ext cx="3026878" cy="4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3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79476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758952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38428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517904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1414207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SIXTH ASSESSMENT REPORT</a:t>
            </a:r>
            <a:endParaRPr sz="1300"/>
          </a:p>
        </p:txBody>
      </p:sp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7436290" y="5223"/>
            <a:ext cx="1707710" cy="741680"/>
          </a:xfrm>
          <a:custGeom>
            <a:avLst/>
            <a:gdLst>
              <a:gd name="connsiteX0" fmla="*/ 569977 w 1707710"/>
              <a:gd name="connsiteY0" fmla="*/ 0 h 556260"/>
              <a:gd name="connsiteX1" fmla="*/ 1707710 w 1707710"/>
              <a:gd name="connsiteY1" fmla="*/ 0 h 556260"/>
              <a:gd name="connsiteX2" fmla="*/ 1707710 w 1707710"/>
              <a:gd name="connsiteY2" fmla="*/ 556260 h 556260"/>
              <a:gd name="connsiteX3" fmla="*/ 0 w 1707710"/>
              <a:gd name="connsiteY3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10" h="556260" extrusionOk="0">
                <a:moveTo>
                  <a:pt x="569977" y="0"/>
                </a:moveTo>
                <a:lnTo>
                  <a:pt x="1707710" y="0"/>
                </a:lnTo>
                <a:lnTo>
                  <a:pt x="1707710" y="556260"/>
                </a:lnTo>
                <a:lnTo>
                  <a:pt x="0" y="556260"/>
                </a:lnTo>
                <a:close/>
              </a:path>
            </a:pathLst>
          </a:custGeom>
        </p:spPr>
      </p:pic>
      <p:sp>
        <p:nvSpPr>
          <p:cNvPr id="10" name="Text Placeholder 6"/>
          <p:cNvSpPr>
            <a:spLocks noAdjustHandles="1"/>
          </p:cNvSpPr>
          <p:nvPr userDrawn="1"/>
        </p:nvSpPr>
        <p:spPr bwMode="auto">
          <a:xfrm>
            <a:off x="258763" y="370927"/>
            <a:ext cx="3026878" cy="4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900" b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379476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758952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38428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517904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1414207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/>
              <a:t>Working Group I – The Physical Science Basis</a:t>
            </a:r>
            <a:endParaRPr sz="900"/>
          </a:p>
        </p:txBody>
      </p:sp>
      <p:sp>
        <p:nvSpPr>
          <p:cNvPr id="11" name="Freeform 15"/>
          <p:cNvSpPr/>
          <p:nvPr userDrawn="1"/>
        </p:nvSpPr>
        <p:spPr bwMode="auto">
          <a:xfrm flipH="1">
            <a:off x="7230675" y="0"/>
            <a:ext cx="925996" cy="741877"/>
          </a:xfrm>
          <a:custGeom>
            <a:avLst/>
            <a:gdLst>
              <a:gd name="connsiteX0" fmla="*/ 369588 w 925996"/>
              <a:gd name="connsiteY0" fmla="*/ 0 h 556408"/>
              <a:gd name="connsiteX1" fmla="*/ 0 w 925996"/>
              <a:gd name="connsiteY1" fmla="*/ 0 h 556408"/>
              <a:gd name="connsiteX2" fmla="*/ 556408 w 925996"/>
              <a:gd name="connsiteY2" fmla="*/ 556408 h 556408"/>
              <a:gd name="connsiteX3" fmla="*/ 925996 w 925996"/>
              <a:gd name="connsiteY3" fmla="*/ 556408 h 55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996" h="556408" extrusionOk="0">
                <a:moveTo>
                  <a:pt x="369588" y="0"/>
                </a:moveTo>
                <a:lnTo>
                  <a:pt x="0" y="0"/>
                </a:lnTo>
                <a:lnTo>
                  <a:pt x="556408" y="556408"/>
                </a:lnTo>
                <a:lnTo>
                  <a:pt x="925996" y="556408"/>
                </a:lnTo>
                <a:close/>
              </a:path>
            </a:pathLst>
          </a:custGeom>
          <a:solidFill>
            <a:srgbClr val="5492C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99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7" r:id="rId15"/>
    <p:sldLayoutId id="2147483958" r:id="rId16"/>
    <p:sldLayoutId id="2147483959" r:id="rId17"/>
  </p:sldLayoutIdLst>
  <p:hf hdr="0" ftr="0" dt="0"/>
  <p:txStyles>
    <p:titleStyle>
      <a:lvl1pPr algn="l" defTabSz="257129">
        <a:lnSpc>
          <a:spcPts val="1688"/>
        </a:lnSpc>
        <a:spcBef>
          <a:spcPts val="0"/>
        </a:spcBef>
        <a:buNone/>
        <a:defRPr sz="2400" b="1">
          <a:solidFill>
            <a:srgbClr val="003466"/>
          </a:solidFill>
          <a:latin typeface="Arial"/>
          <a:ea typeface="+mj-ea"/>
          <a:cs typeface="Arial"/>
        </a:defRPr>
      </a:lvl1pPr>
    </p:titleStyle>
    <p:bodyStyle>
      <a:lvl1pPr marL="192846" indent="-192846" algn="l" defTabSz="257129">
        <a:lnSpc>
          <a:spcPts val="1350"/>
        </a:lnSpc>
        <a:spcBef>
          <a:spcPts val="450"/>
        </a:spcBef>
        <a:spcAft>
          <a:spcPts val="900"/>
        </a:spcAft>
        <a:buClr>
          <a:srgbClr val="007DBA"/>
        </a:buClr>
        <a:buFont typeface="Arial"/>
        <a:buChar char="•"/>
        <a:defRPr sz="1500">
          <a:solidFill>
            <a:srgbClr val="007DBA"/>
          </a:solidFill>
          <a:latin typeface="Arial"/>
          <a:ea typeface="+mn-ea"/>
          <a:cs typeface="Arial"/>
        </a:defRPr>
      </a:lvl1pPr>
      <a:lvl2pPr marL="417833" indent="-160706" algn="l" defTabSz="257129">
        <a:lnSpc>
          <a:spcPts val="1350"/>
        </a:lnSpc>
        <a:spcBef>
          <a:spcPts val="450"/>
        </a:spcBef>
        <a:spcAft>
          <a:spcPts val="900"/>
        </a:spcAft>
        <a:buClr>
          <a:srgbClr val="007DBA"/>
        </a:buClr>
        <a:buFont typeface="Arial"/>
        <a:buChar char="•"/>
        <a:defRPr sz="1500">
          <a:solidFill>
            <a:srgbClr val="007DBA"/>
          </a:solidFill>
          <a:latin typeface="Arial"/>
          <a:ea typeface="+mn-ea"/>
          <a:cs typeface="Arial"/>
        </a:defRPr>
      </a:lvl2pPr>
      <a:lvl3pPr marL="642822" indent="-128565" algn="l" defTabSz="257129">
        <a:lnSpc>
          <a:spcPts val="1350"/>
        </a:lnSpc>
        <a:spcBef>
          <a:spcPts val="450"/>
        </a:spcBef>
        <a:spcAft>
          <a:spcPts val="900"/>
        </a:spcAft>
        <a:buClr>
          <a:srgbClr val="007DBA"/>
        </a:buClr>
        <a:buFont typeface="Arial"/>
        <a:buChar char="•"/>
        <a:defRPr sz="1500">
          <a:solidFill>
            <a:srgbClr val="007DBA"/>
          </a:solidFill>
          <a:latin typeface="Arial"/>
          <a:ea typeface="+mn-ea"/>
          <a:cs typeface="Arial"/>
        </a:defRPr>
      </a:lvl3pPr>
      <a:lvl4pPr marL="899950" indent="-128565" algn="l" defTabSz="257129">
        <a:lnSpc>
          <a:spcPts val="1350"/>
        </a:lnSpc>
        <a:spcBef>
          <a:spcPts val="450"/>
        </a:spcBef>
        <a:spcAft>
          <a:spcPts val="900"/>
        </a:spcAft>
        <a:buClr>
          <a:srgbClr val="007DBA"/>
        </a:buClr>
        <a:buFont typeface="Arial"/>
        <a:buChar char="•"/>
        <a:defRPr sz="1500">
          <a:solidFill>
            <a:srgbClr val="007DBA"/>
          </a:solidFill>
          <a:latin typeface="Arial"/>
          <a:ea typeface="+mn-ea"/>
          <a:cs typeface="Arial"/>
        </a:defRPr>
      </a:lvl4pPr>
      <a:lvl5pPr marL="1157078" indent="-128565" algn="l" defTabSz="257129">
        <a:lnSpc>
          <a:spcPts val="1350"/>
        </a:lnSpc>
        <a:spcBef>
          <a:spcPts val="450"/>
        </a:spcBef>
        <a:spcAft>
          <a:spcPts val="900"/>
        </a:spcAft>
        <a:buClr>
          <a:srgbClr val="007DBA"/>
        </a:buClr>
        <a:buFont typeface="Arial"/>
        <a:buChar char="•"/>
        <a:defRPr sz="1500">
          <a:solidFill>
            <a:srgbClr val="007DBA"/>
          </a:solidFill>
          <a:latin typeface="Arial"/>
          <a:ea typeface="+mn-ea"/>
          <a:cs typeface="Arial"/>
        </a:defRPr>
      </a:lvl5pPr>
      <a:lvl6pPr marL="1414207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>
        <a:spcBef>
          <a:spcPts val="0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513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>
        <a:defRPr sz="1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0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88CEEB-987E-4138-826B-9AE9BE8ADD7B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FFFFFF"/>
              </a:solidFill>
            </a:endParaRPr>
          </a:p>
        </p:txBody>
      </p:sp>
      <p:pic>
        <p:nvPicPr>
          <p:cNvPr id="1032" name="Picture 7" descr="IPCClogoWMOUNEP_BL.ai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2" y="5868988"/>
            <a:ext cx="4741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internal.wmo.int\UserData\Redirected\npeeva\Downloads\IPCC_Logo30e (1)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98" y="289283"/>
            <a:ext cx="1082658" cy="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ＭＳ Ｐゴシック" pitchFamily="35" charset="-128"/>
          <a:cs typeface="ＭＳ Ｐゴシック" pitchFamily="3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ＭＳ Ｐゴシック" pitchFamily="35" charset="-128"/>
          <a:cs typeface="ＭＳ Ｐゴシック" pitchFamily="3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ＭＳ Ｐゴシック" pitchFamily="35" charset="-128"/>
          <a:cs typeface="ＭＳ Ｐゴシック" pitchFamily="3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E2631"/>
          </a:solidFill>
          <a:latin typeface="Arial" pitchFamily="35" charset="0"/>
          <a:ea typeface="ＭＳ Ｐゴシック" pitchFamily="35" charset="-128"/>
          <a:cs typeface="ＭＳ Ｐゴシック" pitchFamily="3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492CD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492CD"/>
        </a:buClr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492CD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492CD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492CD"/>
        </a:buClr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492CD"/>
        </a:buClr>
        <a:buChar char="»"/>
        <a:defRPr sz="2000">
          <a:solidFill>
            <a:schemeClr val="tx1"/>
          </a:solidFill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492CD"/>
        </a:buClr>
        <a:buChar char="»"/>
        <a:defRPr sz="2000">
          <a:solidFill>
            <a:schemeClr val="tx1"/>
          </a:solidFill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492CD"/>
        </a:buClr>
        <a:buChar char="»"/>
        <a:defRPr sz="2000">
          <a:solidFill>
            <a:schemeClr val="tx1"/>
          </a:solidFill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492CD"/>
        </a:buClr>
        <a:buChar char="»"/>
        <a:defRPr sz="20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21009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200" y="-1"/>
            <a:ext cx="9144000" cy="90000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Geneva" charset="-128"/>
              <a:cs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6144900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4" y="6340631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91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6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3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2CDDB7-1E11-3447-837C-DEF0D03D7F51}"/>
              </a:ext>
            </a:extLst>
          </p:cNvPr>
          <p:cNvSpPr/>
          <p:nvPr userDrawn="1"/>
        </p:nvSpPr>
        <p:spPr>
          <a:xfrm>
            <a:off x="0" y="0"/>
            <a:ext cx="9144000" cy="4836957"/>
          </a:xfrm>
          <a:prstGeom prst="rect">
            <a:avLst/>
          </a:prstGeom>
          <a:solidFill>
            <a:srgbClr val="2C37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506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FBCA3-3727-A247-90D2-8346428632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72" y="6041573"/>
            <a:ext cx="3201204" cy="645772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2CCC619-A71A-594B-8565-185ADA2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9" y="365125"/>
            <a:ext cx="7886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7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</p:sldLayoutIdLst>
  <p:hf hd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Frutiger LT Std 65" panose="020B0703030504020204" pitchFamily="34" charset="77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08.jpg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jp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97.png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22"/>
            <a:ext cx="9144000" cy="1470025"/>
          </a:xfrm>
        </p:spPr>
        <p:txBody>
          <a:bodyPr>
            <a:noAutofit/>
          </a:bodyPr>
          <a:lstStyle/>
          <a:p>
            <a:pPr algn="l"/>
            <a:br>
              <a:rPr lang="en-US" sz="3600" dirty="0"/>
            </a:br>
            <a:r>
              <a:rPr lang="en-US" sz="3600" dirty="0"/>
              <a:t>	Intergovernmental Panel on Climate 	Change 	(IPCC)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</a:t>
            </a:r>
            <a:r>
              <a:rPr lang="en-US" sz="3200" dirty="0"/>
              <a:t>Internews workshop: Linking local to global 	policies and commitments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11 November 2021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305800" cy="1600200"/>
          </a:xfrm>
        </p:spPr>
        <p:txBody>
          <a:bodyPr>
            <a:normAutofit/>
          </a:bodyPr>
          <a:lstStyle/>
          <a:p>
            <a:pPr algn="l"/>
            <a:r>
              <a:rPr lang="fr-CH" sz="2800" dirty="0">
                <a:latin typeface="+mj-lt"/>
              </a:rPr>
              <a:t>	Jonathan Lynn, </a:t>
            </a:r>
          </a:p>
          <a:p>
            <a:pPr algn="l"/>
            <a:r>
              <a:rPr lang="fr-CH" sz="2800" dirty="0">
                <a:latin typeface="+mj-lt"/>
              </a:rPr>
              <a:t>	Head of Communications and Media Relations, IPCC</a:t>
            </a:r>
          </a:p>
        </p:txBody>
      </p:sp>
    </p:spTree>
    <p:extLst>
      <p:ext uri="{BB962C8B-B14F-4D97-AF65-F5344CB8AC3E}">
        <p14:creationId xmlns:p14="http://schemas.microsoft.com/office/powerpoint/2010/main" val="74565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>
            <a:spLocks/>
          </p:cNvSpPr>
          <p:nvPr/>
        </p:nvSpPr>
        <p:spPr bwMode="auto">
          <a:xfrm>
            <a:off x="443084" y="4314148"/>
            <a:ext cx="1867968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Highest</a:t>
            </a: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sz="1400" kern="0">
                <a:solidFill>
                  <a:srgbClr val="002060"/>
                </a:solidFill>
                <a:latin typeface="Arial"/>
                <a:cs typeface="Arial"/>
              </a:rPr>
              <a:t>in at least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2 million years</a:t>
            </a:r>
            <a:endParaRPr lang="fr-FR" b="1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19"/>
          <p:cNvSpPr>
            <a:spLocks/>
          </p:cNvSpPr>
          <p:nvPr/>
        </p:nvSpPr>
        <p:spPr bwMode="auto">
          <a:xfrm>
            <a:off x="324891" y="1988001"/>
            <a:ext cx="210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CO</a:t>
            </a:r>
            <a:r>
              <a:rPr lang="en-US" b="1" kern="0" baseline="-2500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defRPr/>
            </a:pP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concentration</a:t>
            </a:r>
            <a:endParaRPr lang="fr-FR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TextBox 20"/>
          <p:cNvSpPr>
            <a:spLocks/>
          </p:cNvSpPr>
          <p:nvPr/>
        </p:nvSpPr>
        <p:spPr bwMode="auto">
          <a:xfrm>
            <a:off x="2690067" y="1988001"/>
            <a:ext cx="156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Sea level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defRPr/>
            </a:pP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 rise</a:t>
            </a:r>
            <a:endParaRPr lang="fr-FR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TextBox 21"/>
          <p:cNvSpPr>
            <a:spLocks/>
          </p:cNvSpPr>
          <p:nvPr/>
        </p:nvSpPr>
        <p:spPr bwMode="auto">
          <a:xfrm>
            <a:off x="7120556" y="1988001"/>
            <a:ext cx="115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Glaciers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defRPr/>
            </a:pP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retreat</a:t>
            </a:r>
            <a:endParaRPr lang="fr-FR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22"/>
          <p:cNvSpPr>
            <a:spLocks/>
          </p:cNvSpPr>
          <p:nvPr/>
        </p:nvSpPr>
        <p:spPr bwMode="auto">
          <a:xfrm>
            <a:off x="4687062" y="1988001"/>
            <a:ext cx="182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Arctic</a:t>
            </a: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sea ice 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defRPr/>
            </a:pP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area</a:t>
            </a:r>
            <a:endParaRPr lang="fr-FR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TextBox 18"/>
          <p:cNvSpPr>
            <a:spLocks/>
          </p:cNvSpPr>
          <p:nvPr/>
        </p:nvSpPr>
        <p:spPr bwMode="auto">
          <a:xfrm>
            <a:off x="2540616" y="4314148"/>
            <a:ext cx="1867968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Fastest rates</a:t>
            </a:r>
            <a:r>
              <a:rPr lang="en-US" ker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sz="1400" kern="0">
                <a:solidFill>
                  <a:srgbClr val="002060"/>
                </a:solidFill>
                <a:latin typeface="Arial"/>
                <a:cs typeface="Arial"/>
              </a:rPr>
              <a:t>in at least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3000 years</a:t>
            </a:r>
            <a:endParaRPr lang="fr-FR" b="1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TextBox 23"/>
          <p:cNvSpPr>
            <a:spLocks/>
          </p:cNvSpPr>
          <p:nvPr/>
        </p:nvSpPr>
        <p:spPr bwMode="auto">
          <a:xfrm>
            <a:off x="4664694" y="4314148"/>
            <a:ext cx="1867968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Lowest level</a:t>
            </a:r>
            <a:endParaRPr lang="en-US" kern="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sz="1400" kern="0">
                <a:solidFill>
                  <a:srgbClr val="002060"/>
                </a:solidFill>
                <a:latin typeface="Arial"/>
                <a:cs typeface="Arial"/>
              </a:rPr>
              <a:t>in at least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1000 years</a:t>
            </a:r>
            <a:endParaRPr lang="fr-FR" b="1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TextBox 24"/>
          <p:cNvSpPr>
            <a:spLocks/>
          </p:cNvSpPr>
          <p:nvPr/>
        </p:nvSpPr>
        <p:spPr bwMode="auto">
          <a:xfrm>
            <a:off x="6762225" y="4314148"/>
            <a:ext cx="1867968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Unprecedented</a:t>
            </a:r>
            <a:endParaRPr lang="en-US" kern="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sz="1400" kern="0">
                <a:solidFill>
                  <a:srgbClr val="002060"/>
                </a:solidFill>
                <a:latin typeface="Arial"/>
                <a:cs typeface="Arial"/>
              </a:rPr>
              <a:t>in at least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algn="ctr" defTabSz="457133">
              <a:lnSpc>
                <a:spcPct val="150000"/>
              </a:lnSpc>
              <a:defRPr/>
            </a:pPr>
            <a:r>
              <a:rPr lang="en-US" b="1" kern="0">
                <a:solidFill>
                  <a:srgbClr val="002060"/>
                </a:solidFill>
                <a:latin typeface="Arial"/>
                <a:cs typeface="Arial"/>
              </a:rPr>
              <a:t>2000 years</a:t>
            </a:r>
            <a:endParaRPr lang="fr-FR" b="1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" name="Picture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08033" y="859430"/>
            <a:ext cx="2900657" cy="523633"/>
          </a:xfrm>
          <a:prstGeom prst="rect">
            <a:avLst/>
          </a:prstGeom>
        </p:spPr>
      </p:pic>
      <p:pic>
        <p:nvPicPr>
          <p:cNvPr id="13" name="Picture 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439" y="2634331"/>
            <a:ext cx="1755652" cy="1728220"/>
          </a:xfrm>
          <a:prstGeom prst="rect">
            <a:avLst/>
          </a:prstGeom>
        </p:spPr>
      </p:pic>
      <p:pic>
        <p:nvPicPr>
          <p:cNvPr id="14" name="Picture 4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54756" y="2654270"/>
            <a:ext cx="1682907" cy="1685995"/>
          </a:xfrm>
          <a:prstGeom prst="rect">
            <a:avLst/>
          </a:prstGeom>
        </p:spPr>
      </p:pic>
      <p:pic>
        <p:nvPicPr>
          <p:cNvPr id="15" name="Picture 4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23240" y="2623063"/>
            <a:ext cx="1743460" cy="17373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622277" y="2594107"/>
            <a:ext cx="1761748" cy="1795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Placeholder 12"/>
          <p:cNvPicPr>
            <a:picLocks noGrp="1" noChangeAspect="1"/>
          </p:cNvPicPr>
          <p:nvPr>
            <p:ph type="pic" idx="14"/>
          </p:nvPr>
        </p:nvPicPr>
        <p:blipFill>
          <a:blip r:embed="rId2"/>
          <a:stretch/>
        </p:blipFill>
        <p:spPr bwMode="auto">
          <a:xfrm>
            <a:off x="170440" y="1914641"/>
            <a:ext cx="1551680" cy="2650991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1"/>
          </p:nvPr>
        </p:nvSpPr>
        <p:spPr bwMode="auto">
          <a:xfrm>
            <a:off x="1209" y="4681881"/>
            <a:ext cx="1890143" cy="1062111"/>
          </a:xfrm>
        </p:spPr>
        <p:txBody>
          <a:bodyPr/>
          <a:lstStyle/>
          <a:p>
            <a:pPr algn="ctr">
              <a:defRPr/>
            </a:pPr>
            <a:r>
              <a:rPr lang="en-US" b="1"/>
              <a:t>Extreme heat</a:t>
            </a:r>
            <a:endParaRPr/>
          </a:p>
          <a:p>
            <a:pPr algn="ctr">
              <a:defRPr/>
            </a:pPr>
            <a:r>
              <a:rPr lang="en-US"/>
              <a:t>More frequent</a:t>
            </a:r>
            <a:endParaRPr/>
          </a:p>
          <a:p>
            <a:pPr algn="ctr">
              <a:defRPr/>
            </a:pPr>
            <a:r>
              <a:rPr lang="en-US"/>
              <a:t>More intense</a:t>
            </a:r>
            <a:endParaRPr lang="fr-FR"/>
          </a:p>
        </p:txBody>
      </p:sp>
      <p:pic>
        <p:nvPicPr>
          <p:cNvPr id="6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3"/>
          <a:stretch/>
        </p:blipFill>
        <p:spPr bwMode="auto">
          <a:xfrm>
            <a:off x="1984451" y="1914641"/>
            <a:ext cx="1551680" cy="2650991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6"/>
          </p:nvPr>
        </p:nvSpPr>
        <p:spPr bwMode="auto">
          <a:xfrm>
            <a:off x="1815220" y="4681880"/>
            <a:ext cx="1890143" cy="1062111"/>
          </a:xfrm>
        </p:spPr>
        <p:txBody>
          <a:bodyPr/>
          <a:lstStyle/>
          <a:p>
            <a:pPr algn="ctr">
              <a:defRPr/>
            </a:pPr>
            <a:r>
              <a:rPr lang="en-US" b="1"/>
              <a:t>Heavy rainfall</a:t>
            </a:r>
            <a:endParaRPr/>
          </a:p>
          <a:p>
            <a:pPr algn="ctr">
              <a:defRPr/>
            </a:pPr>
            <a:r>
              <a:rPr lang="en-US"/>
              <a:t>More frequent</a:t>
            </a:r>
            <a:endParaRPr/>
          </a:p>
          <a:p>
            <a:pPr algn="ctr">
              <a:defRPr/>
            </a:pPr>
            <a:r>
              <a:rPr lang="en-US"/>
              <a:t>More intense</a:t>
            </a:r>
            <a:endParaRPr lang="fr-FR"/>
          </a:p>
          <a:p>
            <a:pPr algn="ctr">
              <a:defRPr/>
            </a:pPr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8"/>
          </p:nvPr>
        </p:nvSpPr>
        <p:spPr bwMode="auto">
          <a:xfrm>
            <a:off x="3798463" y="4681879"/>
            <a:ext cx="1551680" cy="1062111"/>
          </a:xfrm>
        </p:spPr>
        <p:txBody>
          <a:bodyPr/>
          <a:lstStyle/>
          <a:p>
            <a:pPr algn="ctr">
              <a:defRPr/>
            </a:pPr>
            <a:r>
              <a:rPr lang="en-US" b="1"/>
              <a:t>Drought</a:t>
            </a:r>
            <a:endParaRPr/>
          </a:p>
          <a:p>
            <a:pPr algn="ctr">
              <a:defRPr/>
            </a:pPr>
            <a:r>
              <a:rPr lang="en-US"/>
              <a:t>Increase in some regions</a:t>
            </a:r>
            <a:endParaRPr lang="fr-FR"/>
          </a:p>
          <a:p>
            <a:pPr algn="ctr">
              <a:defRPr/>
            </a:pPr>
            <a:endParaRPr lang="fr-FR"/>
          </a:p>
        </p:txBody>
      </p:sp>
      <p:sp>
        <p:nvSpPr>
          <p:cNvPr id="9" name="Content Placeholder 9"/>
          <p:cNvSpPr>
            <a:spLocks noGrp="1"/>
          </p:cNvSpPr>
          <p:nvPr>
            <p:ph idx="20"/>
          </p:nvPr>
        </p:nvSpPr>
        <p:spPr bwMode="auto">
          <a:xfrm>
            <a:off x="5612472" y="4706442"/>
            <a:ext cx="1551681" cy="1062111"/>
          </a:xfrm>
        </p:spPr>
        <p:txBody>
          <a:bodyPr/>
          <a:lstStyle/>
          <a:p>
            <a:pPr algn="ctr">
              <a:defRPr/>
            </a:pPr>
            <a:r>
              <a:rPr lang="en-US" b="1"/>
              <a:t>Fire weather</a:t>
            </a:r>
            <a:endParaRPr/>
          </a:p>
          <a:p>
            <a:pPr algn="ctr">
              <a:defRPr/>
            </a:pPr>
            <a:r>
              <a:rPr lang="en-US"/>
              <a:t>More frequent</a:t>
            </a:r>
            <a:endParaRPr/>
          </a:p>
          <a:p>
            <a:pPr algn="ctr">
              <a:defRPr/>
            </a:pPr>
            <a:endParaRPr lang="fr-FR" b="1"/>
          </a:p>
        </p:txBody>
      </p:sp>
      <p:pic>
        <p:nvPicPr>
          <p:cNvPr id="10" name="Picture Placeholder 17"/>
          <p:cNvPicPr>
            <a:picLocks noGrp="1" noChangeAspect="1"/>
          </p:cNvPicPr>
          <p:nvPr>
            <p:ph type="pic" idx="17"/>
          </p:nvPr>
        </p:nvPicPr>
        <p:blipFill>
          <a:blip r:embed="rId4"/>
          <a:stretch/>
        </p:blipFill>
        <p:spPr bwMode="auto">
          <a:xfrm>
            <a:off x="3798462" y="1914641"/>
            <a:ext cx="1551680" cy="2650991"/>
          </a:xfrm>
          <a:prstGeom prst="rect">
            <a:avLst/>
          </a:prstGeom>
        </p:spPr>
      </p:pic>
      <p:pic>
        <p:nvPicPr>
          <p:cNvPr id="11" name="Picture Placeholder 19"/>
          <p:cNvPicPr>
            <a:picLocks noGrp="1" noChangeAspect="1"/>
          </p:cNvPicPr>
          <p:nvPr>
            <p:ph type="pic" idx="19"/>
          </p:nvPr>
        </p:nvPicPr>
        <p:blipFill>
          <a:blip r:embed="rId5"/>
          <a:stretch/>
        </p:blipFill>
        <p:spPr bwMode="auto">
          <a:xfrm>
            <a:off x="5612473" y="1914641"/>
            <a:ext cx="1551680" cy="2650991"/>
          </a:xfrm>
          <a:prstGeom prst="rect">
            <a:avLst/>
          </a:prstGeom>
        </p:spPr>
      </p:pic>
      <p:sp>
        <p:nvSpPr>
          <p:cNvPr id="12" name="TextBox 1"/>
          <p:cNvSpPr>
            <a:spLocks/>
          </p:cNvSpPr>
          <p:nvPr/>
        </p:nvSpPr>
        <p:spPr bwMode="auto">
          <a:xfrm>
            <a:off x="-43860" y="5793946"/>
            <a:ext cx="6548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sz="900" kern="0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Photo Credits from left: 1. Luiz Guimaraes 2. Jonathan Ford 3. Peter Burdon 4. Ben Kuo 5. NOAA  </a:t>
            </a:r>
            <a:endParaRPr lang="fr-FR" sz="900" kern="0">
              <a:solidFill>
                <a:srgbClr val="FFFFFF">
                  <a:lumMod val="8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426486" y="1914641"/>
            <a:ext cx="1539240" cy="2650991"/>
          </a:xfrm>
          <a:prstGeom prst="rect">
            <a:avLst/>
          </a:prstGeom>
        </p:spPr>
      </p:pic>
      <p:sp>
        <p:nvSpPr>
          <p:cNvPr id="14" name="Content Placeholder 9"/>
          <p:cNvSpPr>
            <a:spLocks/>
          </p:cNvSpPr>
          <p:nvPr/>
        </p:nvSpPr>
        <p:spPr bwMode="auto">
          <a:xfrm>
            <a:off x="7414046" y="4706442"/>
            <a:ext cx="1551681" cy="1294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257127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514256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771385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028513" indent="0" algn="l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414207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>
              <a:spcBef>
                <a:spcPts val="0"/>
              </a:spcBef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kern="0">
                <a:solidFill>
                  <a:srgbClr val="B4B5BD">
                    <a:lumMod val="50000"/>
                  </a:srgbClr>
                </a:solidFill>
              </a:rPr>
              <a:t>Ocean</a:t>
            </a:r>
            <a:endParaRPr kern="0">
              <a:solidFill>
                <a:srgbClr val="B4B5BD">
                  <a:lumMod val="50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>
                <a:solidFill>
                  <a:srgbClr val="B4B5BD">
                    <a:lumMod val="50000"/>
                  </a:srgbClr>
                </a:solidFill>
              </a:rPr>
              <a:t>Warming</a:t>
            </a:r>
            <a:endParaRPr kern="0">
              <a:solidFill>
                <a:srgbClr val="B4B5BD">
                  <a:lumMod val="50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>
                <a:solidFill>
                  <a:srgbClr val="B4B5BD">
                    <a:lumMod val="50000"/>
                  </a:srgbClr>
                </a:solidFill>
              </a:rPr>
              <a:t>Acidifying</a:t>
            </a:r>
            <a:endParaRPr kern="0">
              <a:solidFill>
                <a:srgbClr val="B4B5BD">
                  <a:lumMod val="50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>
                <a:solidFill>
                  <a:srgbClr val="B4B5BD">
                    <a:lumMod val="50000"/>
                  </a:srgbClr>
                </a:solidFill>
              </a:rPr>
              <a:t>Losing oxygen</a:t>
            </a:r>
            <a:endParaRPr lang="fr-FR" kern="0">
              <a:solidFill>
                <a:srgbClr val="B4B5BD">
                  <a:lumMod val="50000"/>
                </a:srgb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Placeholder 9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-648"/>
          <a:stretch/>
        </p:blipFill>
        <p:spPr bwMode="auto">
          <a:xfrm>
            <a:off x="390069" y="2115978"/>
            <a:ext cx="2263438" cy="2650991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Ocean and ice sheets</a:t>
            </a:r>
            <a:endParaRPr lang="fr-FR"/>
          </a:p>
        </p:txBody>
      </p:sp>
      <p:sp>
        <p:nvSpPr>
          <p:cNvPr id="6" name="Content Placeholder 3"/>
          <p:cNvSpPr>
            <a:spLocks noGrp="1"/>
          </p:cNvSpPr>
          <p:nvPr>
            <p:ph idx="11"/>
          </p:nvPr>
        </p:nvSpPr>
        <p:spPr bwMode="auto">
          <a:xfrm>
            <a:off x="390070" y="4860276"/>
            <a:ext cx="1890143" cy="1062111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 b="1"/>
              <a:t>Ocean temperature</a:t>
            </a:r>
            <a:endParaRPr/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Increasing</a:t>
            </a:r>
            <a:endParaRPr lang="fr-FR"/>
          </a:p>
        </p:txBody>
      </p:sp>
      <p:pic>
        <p:nvPicPr>
          <p:cNvPr id="7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3"/>
          <a:stretch/>
        </p:blipFill>
        <p:spPr bwMode="auto">
          <a:xfrm>
            <a:off x="3191229" y="2115978"/>
            <a:ext cx="2200815" cy="2651125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idx="16"/>
          </p:nvPr>
        </p:nvSpPr>
        <p:spPr bwMode="auto">
          <a:xfrm>
            <a:off x="3191229" y="4842894"/>
            <a:ext cx="1890143" cy="1062111"/>
          </a:xfrm>
        </p:spPr>
        <p:txBody>
          <a:bodyPr/>
          <a:lstStyle/>
          <a:p>
            <a:pPr>
              <a:defRPr/>
            </a:pPr>
            <a:r>
              <a:rPr lang="en-US" b="1"/>
              <a:t>Greenland Ice Sheet</a:t>
            </a:r>
            <a:endParaRPr/>
          </a:p>
          <a:p>
            <a:pPr>
              <a:defRPr/>
            </a:pPr>
            <a:r>
              <a:rPr lang="en-US"/>
              <a:t>Melting</a:t>
            </a:r>
            <a:endParaRPr lang="fr-FR"/>
          </a:p>
        </p:txBody>
      </p:sp>
      <p:pic>
        <p:nvPicPr>
          <p:cNvPr id="9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4"/>
          <a:stretch/>
        </p:blipFill>
        <p:spPr bwMode="auto">
          <a:xfrm>
            <a:off x="5931543" y="2115978"/>
            <a:ext cx="2201383" cy="2651125"/>
          </a:xfrm>
          <a:prstGeom prst="rect">
            <a:avLst/>
          </a:prstGeom>
        </p:spPr>
      </p:pic>
      <p:sp>
        <p:nvSpPr>
          <p:cNvPr id="10" name="Content Placeholder 7"/>
          <p:cNvSpPr>
            <a:spLocks noGrp="1"/>
          </p:cNvSpPr>
          <p:nvPr>
            <p:ph idx="18"/>
          </p:nvPr>
        </p:nvSpPr>
        <p:spPr bwMode="auto">
          <a:xfrm>
            <a:off x="5952774" y="4827116"/>
            <a:ext cx="1890143" cy="1062111"/>
          </a:xfrm>
        </p:spPr>
        <p:txBody>
          <a:bodyPr/>
          <a:lstStyle/>
          <a:p>
            <a:pPr>
              <a:defRPr/>
            </a:pPr>
            <a:r>
              <a:rPr lang="en-US" b="1"/>
              <a:t>Sea level</a:t>
            </a:r>
            <a:endParaRPr/>
          </a:p>
          <a:p>
            <a:pPr>
              <a:defRPr/>
            </a:pPr>
            <a:r>
              <a:rPr lang="en-US"/>
              <a:t>Rising</a:t>
            </a: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0" y="5753557"/>
            <a:ext cx="6548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sz="900" kern="0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Photo Credits from left: NOAA; Konrad Steffen; Allan Grinberg</a:t>
            </a:r>
          </a:p>
        </p:txBody>
      </p:sp>
    </p:spTree>
    <p:extLst>
      <p:ext uri="{BB962C8B-B14F-4D97-AF65-F5344CB8AC3E}">
        <p14:creationId xmlns:p14="http://schemas.microsoft.com/office/powerpoint/2010/main" val="336426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200025" y="2011364"/>
            <a:ext cx="2941638" cy="294322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872761" y="1804917"/>
            <a:ext cx="4762475" cy="3450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/>
              <a:t>Unless there are immediate, rapid, and large-scale reductions in greenhouse gas emissions, limiting warming to 1.5°C will be beyond reach.</a:t>
            </a:r>
            <a:endParaRPr/>
          </a:p>
          <a:p>
            <a:pPr>
              <a:lnSpc>
                <a:spcPct val="100000"/>
              </a:lnSpc>
              <a:defRPr/>
            </a:pPr>
            <a:endParaRPr lang="en-US" sz="2600"/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9" name="Subtitle 1"/>
          <p:cNvSpPr>
            <a:spLocks/>
          </p:cNvSpPr>
          <p:nvPr/>
        </p:nvSpPr>
        <p:spPr bwMode="auto">
          <a:xfrm>
            <a:off x="1766375" y="4951321"/>
            <a:ext cx="1947400" cy="157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kern="0">
                <a:solidFill>
                  <a:srgbClr val="101D3A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[Credit: Peter John Maridable]</a:t>
            </a:r>
            <a:endParaRPr kern="0"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866" y="2997705"/>
            <a:ext cx="8870559" cy="2728724"/>
          </a:xfrm>
          <a:prstGeom prst="rect">
            <a:avLst/>
          </a:prstGeom>
        </p:spPr>
      </p:pic>
      <p:sp>
        <p:nvSpPr>
          <p:cNvPr id="5" name="TextBox 4"/>
          <p:cNvSpPr>
            <a:spLocks/>
          </p:cNvSpPr>
          <p:nvPr/>
        </p:nvSpPr>
        <p:spPr bwMode="auto">
          <a:xfrm>
            <a:off x="4013781" y="2868931"/>
            <a:ext cx="11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kern="0">
                <a:solidFill>
                  <a:srgbClr val="464749"/>
                </a:solidFill>
                <a:latin typeface="Arial"/>
                <a:cs typeface="Arial"/>
              </a:rPr>
              <a:t>…at 2C</a:t>
            </a:r>
            <a:endParaRPr lang="fr-FR" kern="0">
              <a:solidFill>
                <a:srgbClr val="464749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6932242" y="2876551"/>
            <a:ext cx="11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kern="0">
                <a:solidFill>
                  <a:srgbClr val="464749"/>
                </a:solidFill>
                <a:latin typeface="Arial"/>
                <a:cs typeface="Arial"/>
              </a:rPr>
              <a:t>…at 4C</a:t>
            </a:r>
            <a:endParaRPr lang="fr-FR" kern="0">
              <a:solidFill>
                <a:srgbClr val="464749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>
            <a:spLocks/>
          </p:cNvSpPr>
          <p:nvPr/>
        </p:nvSpPr>
        <p:spPr bwMode="auto">
          <a:xfrm>
            <a:off x="1095322" y="2876550"/>
            <a:ext cx="137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kern="0">
                <a:solidFill>
                  <a:srgbClr val="464749"/>
                </a:solidFill>
                <a:latin typeface="Arial"/>
                <a:cs typeface="Arial"/>
              </a:rPr>
              <a:t>…at 1.5C</a:t>
            </a:r>
            <a:endParaRPr lang="fr-FR" kern="0">
              <a:solidFill>
                <a:srgbClr val="46474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>
            <a:spLocks/>
          </p:cNvSpPr>
          <p:nvPr/>
        </p:nvSpPr>
        <p:spPr bwMode="auto">
          <a:xfrm>
            <a:off x="133854" y="1572193"/>
            <a:ext cx="830910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sz="2400" kern="0">
                <a:solidFill>
                  <a:srgbClr val="464749"/>
                </a:solidFill>
                <a:latin typeface="Arial"/>
                <a:cs typeface="Arial"/>
              </a:rPr>
              <a:t>With every additional amount of global warming, changes get larger.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>
            <a:spLocks/>
          </p:cNvSpPr>
          <p:nvPr/>
        </p:nvSpPr>
        <p:spPr bwMode="auto">
          <a:xfrm>
            <a:off x="62865" y="2409777"/>
            <a:ext cx="2148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sz="1400" kern="0">
                <a:solidFill>
                  <a:srgbClr val="464749"/>
                </a:solidFill>
                <a:latin typeface="Arial"/>
                <a:cs typeface="Arial"/>
              </a:rPr>
              <a:t>Simulated changes…</a:t>
            </a:r>
            <a:endParaRPr lang="fr-FR" sz="1400" kern="0">
              <a:solidFill>
                <a:srgbClr val="46474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872761" y="1758256"/>
            <a:ext cx="5156688" cy="3450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/>
              <a:t>It is indisputable that human activities are causing climate change, making extreme climate events, including heat waves, heavy rainfall, and droughts, more frequent and severe.</a:t>
            </a:r>
            <a:endParaRPr lang="en-US" sz="280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8" name="Subtitle 1"/>
          <p:cNvSpPr>
            <a:spLocks/>
          </p:cNvSpPr>
          <p:nvPr/>
        </p:nvSpPr>
        <p:spPr bwMode="auto">
          <a:xfrm>
            <a:off x="1538142" y="4954588"/>
            <a:ext cx="3446207" cy="157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kern="0">
                <a:solidFill>
                  <a:srgbClr val="101D3A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[Credit: Yoda Adaman | Unsplash]</a:t>
            </a:r>
            <a:endParaRPr kern="0">
              <a:cs typeface="Arial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653"/>
          <a:stretch/>
        </p:blipFill>
        <p:spPr bwMode="auto">
          <a:xfrm>
            <a:off x="200025" y="2011364"/>
            <a:ext cx="2941638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 bwMode="auto">
          <a:xfrm>
            <a:off x="5049418" y="1421080"/>
            <a:ext cx="4094582" cy="460630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rgbClr val="002060"/>
                </a:solidFill>
              </a:rPr>
              <a:t>Human influence, main driver of… </a:t>
            </a:r>
            <a:endParaRPr lang="fr-FR">
              <a:solidFill>
                <a:srgbClr val="00206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1"/>
          </p:nvPr>
        </p:nvSpPr>
        <p:spPr bwMode="auto"/>
        <p:txBody>
          <a:bodyPr/>
          <a:lstStyle/>
          <a:p>
            <a:pPr>
              <a:lnSpc>
                <a:spcPct val="100000"/>
              </a:lnSpc>
              <a:buClr>
                <a:srgbClr val="002060"/>
              </a:buClr>
              <a:defRPr/>
            </a:pPr>
            <a:r>
              <a:rPr lang="en-US" sz="1600" b="1">
                <a:solidFill>
                  <a:srgbClr val="002060"/>
                </a:solidFill>
              </a:rPr>
              <a:t>…Hot extremes, </a:t>
            </a:r>
            <a:r>
              <a:rPr lang="en-US" sz="1600">
                <a:solidFill>
                  <a:srgbClr val="002060"/>
                </a:solidFill>
              </a:rPr>
              <a:t>which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>
                <a:solidFill>
                  <a:srgbClr val="002060"/>
                </a:solidFill>
              </a:rPr>
              <a:t>have become more </a:t>
            </a:r>
            <a:r>
              <a:rPr lang="en-US" sz="1600" b="1">
                <a:solidFill>
                  <a:srgbClr val="002060"/>
                </a:solidFill>
              </a:rPr>
              <a:t>frequent</a:t>
            </a:r>
            <a:r>
              <a:rPr lang="en-US" sz="1600">
                <a:solidFill>
                  <a:srgbClr val="002060"/>
                </a:solidFill>
              </a:rPr>
              <a:t> and more </a:t>
            </a:r>
            <a:r>
              <a:rPr lang="en-US" sz="1600" b="1">
                <a:solidFill>
                  <a:srgbClr val="002060"/>
                </a:solidFill>
              </a:rPr>
              <a:t>intense</a:t>
            </a:r>
            <a:endParaRPr/>
          </a:p>
          <a:p>
            <a:pPr>
              <a:lnSpc>
                <a:spcPct val="100000"/>
              </a:lnSpc>
              <a:buClr>
                <a:srgbClr val="002060"/>
              </a:buClr>
              <a:defRPr/>
            </a:pPr>
            <a:r>
              <a:rPr lang="en-US" sz="1600">
                <a:solidFill>
                  <a:srgbClr val="002060"/>
                </a:solidFill>
              </a:rPr>
              <a:t>…</a:t>
            </a:r>
            <a:r>
              <a:rPr lang="en-US" sz="1600" b="1">
                <a:solidFill>
                  <a:srgbClr val="002060"/>
                </a:solidFill>
              </a:rPr>
              <a:t>ocean warming </a:t>
            </a:r>
            <a:r>
              <a:rPr lang="en-US" sz="1600">
                <a:solidFill>
                  <a:srgbClr val="002060"/>
                </a:solidFill>
              </a:rPr>
              <a:t>since the 1970s, and </a:t>
            </a:r>
            <a:r>
              <a:rPr lang="en-US" sz="1600" b="1">
                <a:solidFill>
                  <a:srgbClr val="002060"/>
                </a:solidFill>
              </a:rPr>
              <a:t>ocean acidification</a:t>
            </a:r>
            <a:r>
              <a:rPr lang="en-US" sz="1600">
                <a:solidFill>
                  <a:srgbClr val="002060"/>
                </a:solidFill>
              </a:rPr>
              <a:t>. </a:t>
            </a:r>
            <a:endParaRPr/>
          </a:p>
          <a:p>
            <a:pPr>
              <a:lnSpc>
                <a:spcPct val="100000"/>
              </a:lnSpc>
              <a:buClr>
                <a:srgbClr val="002060"/>
              </a:buClr>
              <a:defRPr/>
            </a:pPr>
            <a:r>
              <a:rPr lang="en-US" sz="1600">
                <a:solidFill>
                  <a:srgbClr val="002060"/>
                </a:solidFill>
              </a:rPr>
              <a:t>…changes we see in the </a:t>
            </a:r>
            <a:r>
              <a:rPr lang="en-US" sz="1600" b="1">
                <a:solidFill>
                  <a:srgbClr val="002060"/>
                </a:solidFill>
              </a:rPr>
              <a:t>frozen areas </a:t>
            </a:r>
            <a:r>
              <a:rPr lang="en-US" sz="1600">
                <a:solidFill>
                  <a:srgbClr val="002060"/>
                </a:solidFill>
              </a:rPr>
              <a:t>of the planet:</a:t>
            </a:r>
            <a:endParaRPr/>
          </a:p>
          <a:p>
            <a:pPr lvl="1">
              <a:defRPr/>
            </a:pPr>
            <a:r>
              <a:rPr lang="en-US">
                <a:solidFill>
                  <a:srgbClr val="002060"/>
                </a:solidFill>
              </a:rPr>
              <a:t>global retreat of glaciers since the 1990s</a:t>
            </a:r>
            <a:endParaRPr/>
          </a:p>
          <a:p>
            <a:pPr lvl="1">
              <a:defRPr/>
            </a:pPr>
            <a:r>
              <a:rPr lang="en-US">
                <a:solidFill>
                  <a:srgbClr val="002060"/>
                </a:solidFill>
              </a:rPr>
              <a:t>40% decrease in Arctic sea ice since 1979</a:t>
            </a:r>
          </a:p>
          <a:p>
            <a:pPr lvl="1">
              <a:defRPr/>
            </a:pPr>
            <a:r>
              <a:rPr lang="en-US">
                <a:solidFill>
                  <a:srgbClr val="002060"/>
                </a:solidFill>
              </a:rPr>
              <a:t>decrease in spring snow cover since the 1950s. </a:t>
            </a:r>
            <a:endParaRPr lang="fr-FR" b="1">
              <a:solidFill>
                <a:srgbClr val="002060"/>
              </a:solidFill>
            </a:endParaRPr>
          </a:p>
        </p:txBody>
      </p:sp>
      <p:sp>
        <p:nvSpPr>
          <p:cNvPr id="7" name="Right Arrow 10"/>
          <p:cNvSpPr/>
          <p:nvPr/>
        </p:nvSpPr>
        <p:spPr bwMode="auto">
          <a:xfrm>
            <a:off x="594360" y="4354830"/>
            <a:ext cx="205740" cy="1371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40000" dist="23000" dir="5400000" sx="101000" sy="10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ight Arrow 11"/>
          <p:cNvSpPr/>
          <p:nvPr/>
        </p:nvSpPr>
        <p:spPr bwMode="auto">
          <a:xfrm>
            <a:off x="594360" y="4706620"/>
            <a:ext cx="205740" cy="1371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40000" dist="23000" dir="5400000" sx="101000" sy="10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Arrow 12"/>
          <p:cNvSpPr/>
          <p:nvPr/>
        </p:nvSpPr>
        <p:spPr bwMode="auto">
          <a:xfrm>
            <a:off x="594360" y="5058410"/>
            <a:ext cx="205740" cy="1371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40000" dist="23000" dir="5400000" sx="101000" sy="10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13"/>
          <p:cNvSpPr/>
          <p:nvPr/>
        </p:nvSpPr>
        <p:spPr bwMode="auto">
          <a:xfrm>
            <a:off x="7665547" y="5778874"/>
            <a:ext cx="27931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33">
              <a:defRPr/>
            </a:pPr>
            <a:r>
              <a:rPr lang="en-US" sz="800" kern="0">
                <a:solidFill>
                  <a:srgbClr val="FFFFFF"/>
                </a:solidFill>
                <a:latin typeface="Arial"/>
                <a:cs typeface="Arial"/>
              </a:rPr>
              <a:t>Photo Credit: Andy Mahoney</a:t>
            </a:r>
            <a:endParaRPr lang="fr-FR" sz="80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840688" y="1961355"/>
            <a:ext cx="5130512" cy="3450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/>
              <a:t>There’s no going back from some changes in the climate system… </a:t>
            </a:r>
            <a:endParaRPr/>
          </a:p>
          <a:p>
            <a:pPr>
              <a:lnSpc>
                <a:spcPct val="100000"/>
              </a:lnSpc>
              <a:defRPr/>
            </a:pPr>
            <a:endParaRPr lang="en-US" sz="26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br>
              <a:rPr lang="en-US" sz="2800"/>
            </a:br>
            <a:endParaRPr lang="en-US" sz="280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8" name="Subtitle 1"/>
          <p:cNvSpPr>
            <a:spLocks/>
          </p:cNvSpPr>
          <p:nvPr/>
        </p:nvSpPr>
        <p:spPr bwMode="auto">
          <a:xfrm>
            <a:off x="1892268" y="5154356"/>
            <a:ext cx="1430729" cy="183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kern="0">
                <a:solidFill>
                  <a:srgbClr val="5391CC">
                    <a:lumMod val="75000"/>
                  </a:srgbClr>
                </a:solidFill>
                <a:latin typeface="Arial"/>
                <a:cs typeface="Arial"/>
              </a:rPr>
              <a:t>[Credit: Jenn Caselle | UCSB]</a:t>
            </a:r>
            <a:endParaRPr kern="0">
              <a:cs typeface="Arial"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4302" y="2214762"/>
            <a:ext cx="2941638" cy="2943225"/>
          </a:xfrm>
          <a:prstGeom prst="snip2DiagRect">
            <a:avLst>
              <a:gd name="adj1" fmla="val 0"/>
              <a:gd name="adj2" fmla="val 16667"/>
            </a:avLst>
          </a:prstGeom>
          <a:blipFill>
            <a:blip r:embed="rId4"/>
            <a:stretch/>
          </a:blipFill>
        </p:spPr>
      </p:pic>
    </p:spTree>
    <p:extLst>
      <p:ext uri="{BB962C8B-B14F-4D97-AF65-F5344CB8AC3E}">
        <p14:creationId xmlns:p14="http://schemas.microsoft.com/office/powerpoint/2010/main" val="427604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302010" y="2155867"/>
            <a:ext cx="2906200" cy="2673711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840688" y="2265037"/>
            <a:ext cx="5130512" cy="1775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/>
              <a:t>…However, some changes could be slowed and others could be stopped by limiting warming.</a:t>
            </a:r>
            <a:endParaRPr/>
          </a:p>
          <a:p>
            <a:pPr>
              <a:defRPr/>
            </a:pPr>
            <a:br>
              <a:rPr lang="en-US" sz="2800"/>
            </a:br>
            <a:endParaRPr lang="en-US" sz="2800"/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9" name="Subtitle 1"/>
          <p:cNvSpPr>
            <a:spLocks/>
          </p:cNvSpPr>
          <p:nvPr/>
        </p:nvSpPr>
        <p:spPr bwMode="auto">
          <a:xfrm>
            <a:off x="1712424" y="4837561"/>
            <a:ext cx="3446207" cy="157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kern="0">
                <a:solidFill>
                  <a:srgbClr val="5391CC">
                    <a:lumMod val="75000"/>
                  </a:srgbClr>
                </a:solidFill>
                <a:latin typeface="Arial"/>
                <a:cs typeface="Arial"/>
              </a:rPr>
              <a:t>[Credit:  Andy Mahoney | NSIDC]</a:t>
            </a:r>
            <a:endParaRPr ker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4036662" y="2168148"/>
            <a:ext cx="4762475" cy="34500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800"/>
              <a:t>To limit global warming, strong, rapid, and sustained reductions in CO</a:t>
            </a:r>
            <a:r>
              <a:rPr lang="en-US" sz="2800" baseline="-25000"/>
              <a:t>2</a:t>
            </a:r>
            <a:r>
              <a:rPr lang="en-US" sz="2800"/>
              <a:t>, methane, and other greenhouse gases are necessary. </a:t>
            </a:r>
            <a:endParaRPr/>
          </a:p>
          <a:p>
            <a:pPr>
              <a:lnSpc>
                <a:spcPct val="100000"/>
              </a:lnSpc>
              <a:defRPr/>
            </a:pPr>
            <a:endParaRPr lang="en-US" sz="2800"/>
          </a:p>
          <a:p>
            <a:pPr>
              <a:lnSpc>
                <a:spcPct val="100000"/>
              </a:lnSpc>
              <a:defRPr/>
            </a:pPr>
            <a:r>
              <a:rPr lang="en-US" sz="2800"/>
              <a:t>This would not only reduce the consequences of climate change but also improve air quality.</a:t>
            </a:r>
            <a:endParaRPr/>
          </a:p>
          <a:p>
            <a:pPr>
              <a:defRPr/>
            </a:pPr>
            <a:br>
              <a:rPr lang="en-US"/>
            </a:br>
            <a:br>
              <a:rPr lang="en-US" sz="2800"/>
            </a:br>
            <a:endParaRPr lang="en-US" sz="280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8" name="Subtitle 1"/>
          <p:cNvSpPr>
            <a:spLocks/>
          </p:cNvSpPr>
          <p:nvPr/>
        </p:nvSpPr>
        <p:spPr bwMode="auto">
          <a:xfrm>
            <a:off x="2101722" y="4997791"/>
            <a:ext cx="3446207" cy="157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kern="0">
                <a:solidFill>
                  <a:srgbClr val="101D3A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[Credit: evgeny-nelmin.]</a:t>
            </a:r>
            <a:endParaRPr kern="0">
              <a:cs typeface="Arial"/>
            </a:endParaRPr>
          </a:p>
        </p:txBody>
      </p:sp>
      <p:pic>
        <p:nvPicPr>
          <p:cNvPr id="9" name="Picture Placeholder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2011" y="2123690"/>
            <a:ext cx="2906200" cy="2906200"/>
          </a:xfrm>
          <a:prstGeom prst="snip2DiagRect">
            <a:avLst>
              <a:gd name="adj1" fmla="val 0"/>
              <a:gd name="adj2" fmla="val 16667"/>
            </a:avLst>
          </a:prstGeom>
          <a:blipFill>
            <a:blip r:embed="rId4"/>
            <a:stretch/>
          </a:blipFill>
        </p:spPr>
      </p:pic>
    </p:spTree>
    <p:extLst>
      <p:ext uri="{BB962C8B-B14F-4D97-AF65-F5344CB8AC3E}">
        <p14:creationId xmlns:p14="http://schemas.microsoft.com/office/powerpoint/2010/main" val="105266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>
            <a:off x="5304819" y="965372"/>
            <a:ext cx="0" cy="3365864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31" y="1066822"/>
            <a:ext cx="725105" cy="942637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109" idx="4"/>
            <a:endCxn id="113" idx="0"/>
          </p:cNvCxnSpPr>
          <p:nvPr/>
        </p:nvCxnSpPr>
        <p:spPr>
          <a:xfrm>
            <a:off x="8151727" y="634914"/>
            <a:ext cx="11406" cy="5121061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7668355" y="1259694"/>
            <a:ext cx="20633" cy="4255939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219200" y="1371600"/>
            <a:ext cx="0" cy="4197904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604466" y="1476319"/>
            <a:ext cx="37795" cy="4015235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164306" y="717512"/>
            <a:ext cx="9227" cy="4845113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300194" y="980750"/>
            <a:ext cx="25737" cy="4721315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27" idx="1"/>
          </p:cNvCxnSpPr>
          <p:nvPr/>
        </p:nvCxnSpPr>
        <p:spPr>
          <a:xfrm flipH="1">
            <a:off x="4249266" y="979237"/>
            <a:ext cx="9491" cy="4940899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416191" y="1167507"/>
            <a:ext cx="1" cy="4471317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2267746" y="908742"/>
            <a:ext cx="66290" cy="4836473"/>
          </a:xfrm>
          <a:prstGeom prst="line">
            <a:avLst/>
          </a:prstGeom>
          <a:ln w="19050">
            <a:solidFill>
              <a:srgbClr val="5492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/>
          <p:nvPr/>
        </p:nvSpPr>
        <p:spPr>
          <a:xfrm rot="247602">
            <a:off x="2953594" y="5754517"/>
            <a:ext cx="1420368" cy="1101090"/>
          </a:xfrm>
          <a:custGeom>
            <a:avLst/>
            <a:gdLst>
              <a:gd name="connsiteX0" fmla="*/ 0 w 1420368"/>
              <a:gd name="connsiteY0" fmla="*/ 0 h 1101090"/>
              <a:gd name="connsiteX1" fmla="*/ 1420368 w 1420368"/>
              <a:gd name="connsiteY1" fmla="*/ 0 h 1101090"/>
              <a:gd name="connsiteX2" fmla="*/ 1420368 w 1420368"/>
              <a:gd name="connsiteY2" fmla="*/ 1101090 h 1101090"/>
              <a:gd name="connsiteX3" fmla="*/ 0 w 1420368"/>
              <a:gd name="connsiteY3" fmla="*/ 1101090 h 1101090"/>
              <a:gd name="connsiteX4" fmla="*/ 0 w 1420368"/>
              <a:gd name="connsiteY4" fmla="*/ 0 h 110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368" h="1101090">
                <a:moveTo>
                  <a:pt x="0" y="0"/>
                </a:moveTo>
                <a:lnTo>
                  <a:pt x="1420368" y="0"/>
                </a:lnTo>
                <a:lnTo>
                  <a:pt x="1420368" y="1101090"/>
                </a:lnTo>
                <a:lnTo>
                  <a:pt x="0" y="1101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984" tIns="0" rIns="0" bIns="0" numCol="1" spcCol="1270" anchor="t" anchorCtr="0">
            <a:noAutofit/>
          </a:bodyPr>
          <a:lstStyle/>
          <a:p>
            <a:pPr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153773" y="5669505"/>
            <a:ext cx="9011387" cy="336487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eform 84"/>
          <p:cNvSpPr/>
          <p:nvPr/>
        </p:nvSpPr>
        <p:spPr>
          <a:xfrm>
            <a:off x="-53255" y="5569540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1988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5431187" y="5347402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Notched Right Arrow 86"/>
          <p:cNvSpPr/>
          <p:nvPr/>
        </p:nvSpPr>
        <p:spPr>
          <a:xfrm>
            <a:off x="153762" y="381025"/>
            <a:ext cx="8990238" cy="336487"/>
          </a:xfrm>
          <a:prstGeom prst="notch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Oval 87"/>
          <p:cNvSpPr/>
          <p:nvPr/>
        </p:nvSpPr>
        <p:spPr>
          <a:xfrm rot="247602">
            <a:off x="1095236" y="469994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Oval 88"/>
          <p:cNvSpPr/>
          <p:nvPr/>
        </p:nvSpPr>
        <p:spPr>
          <a:xfrm rot="247602">
            <a:off x="1095236" y="5761795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Freeform 89"/>
          <p:cNvSpPr/>
          <p:nvPr/>
        </p:nvSpPr>
        <p:spPr>
          <a:xfrm>
            <a:off x="251520" y="1196788"/>
            <a:ext cx="2040768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spcBef>
                <a:spcPct val="0"/>
              </a:spcBef>
              <a:spcAft>
                <a:spcPct val="35000"/>
              </a:spcAft>
            </a:pPr>
            <a:r>
              <a:rPr lang="en-US" altLang="en-US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IPCC </a:t>
            </a:r>
            <a:r>
              <a:rPr lang="en-US" altLang="en-US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–  jointly</a:t>
            </a:r>
            <a:br>
              <a:rPr lang="en-US" altLang="en-US" sz="1600" dirty="0">
                <a:solidFill>
                  <a:srgbClr val="003466"/>
                </a:solidFill>
                <a:latin typeface="Arial Narrow" panose="020B0606020202030204" pitchFamily="34" charset="0"/>
              </a:rPr>
            </a:br>
            <a:r>
              <a:rPr lang="en-US" altLang="en-US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established by </a:t>
            </a:r>
            <a:r>
              <a:rPr lang="en-US" altLang="en-US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WMO and UNEP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 rot="247602">
            <a:off x="2175758" y="5750976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2" name="Freeform 91"/>
          <p:cNvSpPr/>
          <p:nvPr/>
        </p:nvSpPr>
        <p:spPr>
          <a:xfrm>
            <a:off x="1043615" y="6020376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1990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 rot="247602">
            <a:off x="2246040" y="462698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reeform 93"/>
          <p:cNvSpPr/>
          <p:nvPr/>
        </p:nvSpPr>
        <p:spPr>
          <a:xfrm>
            <a:off x="1106099" y="296336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FAR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 rot="247602">
            <a:off x="3350699" y="5750976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reeform 95"/>
          <p:cNvSpPr/>
          <p:nvPr/>
        </p:nvSpPr>
        <p:spPr>
          <a:xfrm>
            <a:off x="2192300" y="5586809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1995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 rot="247602">
            <a:off x="3350700" y="460949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Freeform 97"/>
          <p:cNvSpPr/>
          <p:nvPr/>
        </p:nvSpPr>
        <p:spPr>
          <a:xfrm>
            <a:off x="2176394" y="304801"/>
            <a:ext cx="2475309" cy="30480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SAR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 rot="247602">
            <a:off x="4156139" y="5755747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Freeform 99"/>
          <p:cNvSpPr/>
          <p:nvPr/>
        </p:nvSpPr>
        <p:spPr>
          <a:xfrm>
            <a:off x="2987831" y="6012488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2001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 rot="247602">
            <a:off x="4242009" y="462698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" name="Freeform 101"/>
          <p:cNvSpPr/>
          <p:nvPr/>
        </p:nvSpPr>
        <p:spPr>
          <a:xfrm>
            <a:off x="3106700" y="223712"/>
            <a:ext cx="2475309" cy="447865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TAR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 rot="247602">
            <a:off x="5239781" y="5759885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" name="Freeform 103"/>
          <p:cNvSpPr/>
          <p:nvPr/>
        </p:nvSpPr>
        <p:spPr>
          <a:xfrm>
            <a:off x="4089080" y="5577270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2007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 rot="247602">
            <a:off x="5236298" y="466361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6" name="Freeform 105"/>
          <p:cNvSpPr/>
          <p:nvPr/>
        </p:nvSpPr>
        <p:spPr>
          <a:xfrm>
            <a:off x="4667605" y="273115"/>
            <a:ext cx="1352198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AR4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 rot="247602">
            <a:off x="6242079" y="462698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07"/>
          <p:cNvSpPr/>
          <p:nvPr/>
        </p:nvSpPr>
        <p:spPr>
          <a:xfrm>
            <a:off x="5106770" y="270933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AR5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 rot="247602">
            <a:off x="8078182" y="476600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reeform 109"/>
          <p:cNvSpPr/>
          <p:nvPr/>
        </p:nvSpPr>
        <p:spPr>
          <a:xfrm>
            <a:off x="6921236" y="273286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AR6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 rot="247602">
            <a:off x="6229410" y="5744671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reeform 111"/>
          <p:cNvSpPr/>
          <p:nvPr/>
        </p:nvSpPr>
        <p:spPr>
          <a:xfrm>
            <a:off x="5106770" y="5999496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2013-2014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 rot="247602">
            <a:off x="8078182" y="5755747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Freeform 113"/>
          <p:cNvSpPr/>
          <p:nvPr/>
        </p:nvSpPr>
        <p:spPr>
          <a:xfrm>
            <a:off x="6993242" y="5995053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2021-2022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 rot="247602">
            <a:off x="7097778" y="462699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Freeform 116"/>
          <p:cNvSpPr/>
          <p:nvPr/>
        </p:nvSpPr>
        <p:spPr>
          <a:xfrm>
            <a:off x="6300193" y="271462"/>
            <a:ext cx="1774724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SR15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 rot="247602">
            <a:off x="8537938" y="476599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9" name="Freeform 118"/>
          <p:cNvSpPr/>
          <p:nvPr/>
        </p:nvSpPr>
        <p:spPr>
          <a:xfrm>
            <a:off x="7956378" y="685800"/>
            <a:ext cx="1352854" cy="937902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lnSpc>
                <a:spcPts val="192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UNFCCC Global</a:t>
            </a:r>
            <a:b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</a:br>
            <a:r>
              <a:rPr lang="fr-CH" sz="1600" dirty="0" err="1">
                <a:solidFill>
                  <a:srgbClr val="003466"/>
                </a:solidFill>
                <a:latin typeface="Arial Narrow" panose="020B0606020202030204" pitchFamily="34" charset="0"/>
              </a:rPr>
              <a:t>Stocktake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 rot="247602">
            <a:off x="7135918" y="5755746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1" name="Freeform 120"/>
          <p:cNvSpPr/>
          <p:nvPr/>
        </p:nvSpPr>
        <p:spPr>
          <a:xfrm>
            <a:off x="6732240" y="5607149"/>
            <a:ext cx="1054644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2018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 rot="247602">
            <a:off x="8563339" y="5758463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3" name="Freeform 122"/>
          <p:cNvSpPr/>
          <p:nvPr/>
        </p:nvSpPr>
        <p:spPr>
          <a:xfrm>
            <a:off x="7430699" y="5609546"/>
            <a:ext cx="2475309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2023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 rot="247602">
            <a:off x="222379" y="5750974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5" name="Freeform 124"/>
          <p:cNvSpPr/>
          <p:nvPr/>
        </p:nvSpPr>
        <p:spPr>
          <a:xfrm>
            <a:off x="-238177" y="6064349"/>
            <a:ext cx="1706125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1970s-1980s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pic>
        <p:nvPicPr>
          <p:cNvPr id="126" name="Picture 7" descr="IPCC_firstsession198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t="5775" r="7445" b="17309"/>
          <a:stretch/>
        </p:blipFill>
        <p:spPr bwMode="auto">
          <a:xfrm>
            <a:off x="457200" y="1798420"/>
            <a:ext cx="1713060" cy="101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Freeform 126"/>
          <p:cNvSpPr/>
          <p:nvPr/>
        </p:nvSpPr>
        <p:spPr>
          <a:xfrm>
            <a:off x="2899985" y="979237"/>
            <a:ext cx="1358773" cy="32463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alt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K</a:t>
            </a:r>
            <a:r>
              <a:rPr lang="fr-CH" sz="1600" dirty="0" err="1">
                <a:solidFill>
                  <a:srgbClr val="003466"/>
                </a:solidFill>
                <a:latin typeface="Arial Narrow" panose="020B0606020202030204" pitchFamily="34" charset="0"/>
              </a:rPr>
              <a:t>yoto</a:t>
            </a: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 Protocol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1763705" y="717487"/>
            <a:ext cx="1358773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fr-CH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UNFCCC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3579364" y="730313"/>
            <a:ext cx="1366376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alt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Adaptation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4653401" y="762000"/>
            <a:ext cx="1358773" cy="324630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altLang="en-US" sz="1600" spc="-1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endParaRPr lang="en-US" sz="1600" spc="-1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100" dirty="0">
                <a:solidFill>
                  <a:srgbClr val="003466"/>
                </a:solidFill>
                <a:latin typeface="Arial Narrow" panose="020B0606020202030204" pitchFamily="34" charset="0"/>
              </a:rPr>
              <a:t> </a:t>
            </a:r>
          </a:p>
          <a:p>
            <a:pPr defTabSz="17335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100" dirty="0">
                <a:solidFill>
                  <a:srgbClr val="003466"/>
                </a:solidFill>
                <a:latin typeface="Arial Narrow" panose="020B0606020202030204" pitchFamily="34" charset="0"/>
              </a:rPr>
              <a:t>           </a:t>
            </a:r>
          </a:p>
          <a:p>
            <a:pPr defTabSz="1733550"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 2 </a:t>
            </a:r>
            <a:r>
              <a:rPr lang="en-US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°C</a:t>
            </a:r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</a:rPr>
              <a:t> </a:t>
            </a:r>
            <a:r>
              <a:rPr lang="fr-CH" sz="1600" dirty="0" err="1">
                <a:solidFill>
                  <a:srgbClr val="003466"/>
                </a:solidFill>
                <a:latin typeface="Arial Narrow" panose="020B0606020202030204" pitchFamily="34" charset="0"/>
              </a:rPr>
              <a:t>limit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751894" y="642174"/>
            <a:ext cx="1484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rgbClr val="003466"/>
                </a:solidFill>
                <a:latin typeface="Arial Narrow" panose="020B0606020202030204" pitchFamily="34" charset="0"/>
                <a:ea typeface="ＭＳ Ｐゴシック" charset="0"/>
              </a:rPr>
              <a:t>Paris Agreement </a:t>
            </a:r>
            <a:endParaRPr lang="en-US" sz="1600" dirty="0">
              <a:solidFill>
                <a:srgbClr val="003466"/>
              </a:solidFill>
              <a:latin typeface="Arial Narrow" panose="020B0606020202030204" pitchFamily="34" charset="0"/>
              <a:ea typeface="ＭＳ Ｐゴシック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120" y="1282083"/>
            <a:ext cx="751158" cy="90464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accent1"/>
            </a:solidFill>
          </a:ln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44606" r="64491" b="18740"/>
          <a:stretch/>
        </p:blipFill>
        <p:spPr bwMode="auto">
          <a:xfrm>
            <a:off x="4868842" y="4697121"/>
            <a:ext cx="894914" cy="8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Oval 212"/>
          <p:cNvSpPr/>
          <p:nvPr/>
        </p:nvSpPr>
        <p:spPr>
          <a:xfrm rot="247602">
            <a:off x="7631507" y="5745180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 rot="247602">
            <a:off x="7546918" y="469995"/>
            <a:ext cx="158496" cy="158496"/>
          </a:xfrm>
          <a:prstGeom prst="ellipse">
            <a:avLst/>
          </a:prstGeom>
          <a:solidFill>
            <a:srgbClr val="003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8" name="Freeform 217"/>
          <p:cNvSpPr/>
          <p:nvPr/>
        </p:nvSpPr>
        <p:spPr>
          <a:xfrm>
            <a:off x="7171692" y="5606947"/>
            <a:ext cx="1054644" cy="325435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2019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pic>
        <p:nvPicPr>
          <p:cNvPr id="13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32" y="4556586"/>
            <a:ext cx="751913" cy="9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Freeform 222"/>
          <p:cNvSpPr/>
          <p:nvPr/>
        </p:nvSpPr>
        <p:spPr>
          <a:xfrm>
            <a:off x="7350286" y="1148333"/>
            <a:ext cx="1254164" cy="336487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225" name="Freeform 224"/>
          <p:cNvSpPr/>
          <p:nvPr/>
        </p:nvSpPr>
        <p:spPr>
          <a:xfrm>
            <a:off x="7016077" y="260649"/>
            <a:ext cx="1254164" cy="352829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MR</a:t>
            </a:r>
            <a:endParaRPr lang="en-US" sz="16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7020274" y="739802"/>
            <a:ext cx="1254164" cy="744982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algn="ctr" defTabSz="1733550">
              <a:spcBef>
                <a:spcPct val="0"/>
              </a:spcBef>
              <a:spcAft>
                <a:spcPts val="1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SROCC</a:t>
            </a:r>
          </a:p>
          <a:p>
            <a:pPr algn="ctr" defTabSz="1733550">
              <a:spcBef>
                <a:spcPct val="0"/>
              </a:spcBef>
              <a:spcAft>
                <a:spcPts val="100"/>
              </a:spcAft>
            </a:pPr>
            <a:r>
              <a:rPr lang="fr-CH" sz="1600" b="1" dirty="0">
                <a:solidFill>
                  <a:srgbClr val="003466"/>
                </a:solidFill>
                <a:latin typeface="Arial Narrow" panose="020B0606020202030204" pitchFamily="34" charset="0"/>
              </a:rPr>
              <a:t>SRCCL</a:t>
            </a:r>
          </a:p>
        </p:txBody>
      </p:sp>
      <p:sp>
        <p:nvSpPr>
          <p:cNvPr id="145" name="Shape 144"/>
          <p:cNvSpPr/>
          <p:nvPr/>
        </p:nvSpPr>
        <p:spPr>
          <a:xfrm rot="18952981" flipV="1">
            <a:off x="332385" y="1871578"/>
            <a:ext cx="8375260" cy="3742093"/>
          </a:xfrm>
          <a:prstGeom prst="swooshArrow">
            <a:avLst>
              <a:gd name="adj1" fmla="val 37243"/>
              <a:gd name="adj2" fmla="val 40039"/>
            </a:avLst>
          </a:prstGeom>
          <a:gradFill flip="none" rotWithShape="1">
            <a:gsLst>
              <a:gs pos="0">
                <a:srgbClr val="3399FF"/>
              </a:gs>
              <a:gs pos="39000">
                <a:srgbClr val="00CCCC"/>
              </a:gs>
              <a:gs pos="48000">
                <a:srgbClr val="9999FF"/>
              </a:gs>
              <a:gs pos="60001">
                <a:srgbClr val="2E6792"/>
              </a:gs>
              <a:gs pos="75000">
                <a:srgbClr val="3333CC"/>
              </a:gs>
              <a:gs pos="9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6" name="Freeform 145"/>
          <p:cNvSpPr/>
          <p:nvPr/>
        </p:nvSpPr>
        <p:spPr>
          <a:xfrm rot="19597287">
            <a:off x="3776785" y="3008496"/>
            <a:ext cx="4427078" cy="692758"/>
          </a:xfrm>
          <a:custGeom>
            <a:avLst/>
            <a:gdLst>
              <a:gd name="connsiteX0" fmla="*/ 0 w 1283987"/>
              <a:gd name="connsiteY0" fmla="*/ 0 h 641840"/>
              <a:gd name="connsiteX1" fmla="*/ 1283987 w 1283987"/>
              <a:gd name="connsiteY1" fmla="*/ 0 h 641840"/>
              <a:gd name="connsiteX2" fmla="*/ 1283987 w 1283987"/>
              <a:gd name="connsiteY2" fmla="*/ 641840 h 641840"/>
              <a:gd name="connsiteX3" fmla="*/ 0 w 1283987"/>
              <a:gd name="connsiteY3" fmla="*/ 641840 h 641840"/>
              <a:gd name="connsiteX4" fmla="*/ 0 w 1283987"/>
              <a:gd name="connsiteY4" fmla="*/ 0 h 64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987" h="641840">
                <a:moveTo>
                  <a:pt x="0" y="0"/>
                </a:moveTo>
                <a:lnTo>
                  <a:pt x="1283987" y="0"/>
                </a:lnTo>
                <a:lnTo>
                  <a:pt x="1283987" y="641840"/>
                </a:lnTo>
                <a:lnTo>
                  <a:pt x="0" y="641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prstTxWarp prst="textArchDown">
              <a:avLst/>
            </a:prstTxWarp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Involvement of various actors</a:t>
            </a:r>
          </a:p>
        </p:txBody>
      </p:sp>
      <p:sp>
        <p:nvSpPr>
          <p:cNvPr id="147" name="Freeform 146"/>
          <p:cNvSpPr/>
          <p:nvPr/>
        </p:nvSpPr>
        <p:spPr>
          <a:xfrm rot="19659214">
            <a:off x="2927609" y="2648443"/>
            <a:ext cx="5370301" cy="617521"/>
          </a:xfrm>
          <a:custGeom>
            <a:avLst/>
            <a:gdLst>
              <a:gd name="connsiteX0" fmla="*/ 0 w 1283987"/>
              <a:gd name="connsiteY0" fmla="*/ 0 h 641840"/>
              <a:gd name="connsiteX1" fmla="*/ 1283987 w 1283987"/>
              <a:gd name="connsiteY1" fmla="*/ 0 h 641840"/>
              <a:gd name="connsiteX2" fmla="*/ 1283987 w 1283987"/>
              <a:gd name="connsiteY2" fmla="*/ 641840 h 641840"/>
              <a:gd name="connsiteX3" fmla="*/ 0 w 1283987"/>
              <a:gd name="connsiteY3" fmla="*/ 641840 h 641840"/>
              <a:gd name="connsiteX4" fmla="*/ 0 w 1283987"/>
              <a:gd name="connsiteY4" fmla="*/ 0 h 64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987" h="641840">
                <a:moveTo>
                  <a:pt x="0" y="0"/>
                </a:moveTo>
                <a:lnTo>
                  <a:pt x="1283987" y="0"/>
                </a:lnTo>
                <a:lnTo>
                  <a:pt x="1283987" y="641840"/>
                </a:lnTo>
                <a:lnTo>
                  <a:pt x="0" y="641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prstTxWarp prst="textArchDown">
              <a:avLst/>
            </a:prstTxWarp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Science of climate change ( exponential growth in peer-reviewed literature)</a:t>
            </a:r>
          </a:p>
        </p:txBody>
      </p:sp>
      <p:sp>
        <p:nvSpPr>
          <p:cNvPr id="148" name="Freeform 147"/>
          <p:cNvSpPr/>
          <p:nvPr/>
        </p:nvSpPr>
        <p:spPr>
          <a:xfrm rot="19641072">
            <a:off x="3453671" y="2709929"/>
            <a:ext cx="4890867" cy="723885"/>
          </a:xfrm>
          <a:custGeom>
            <a:avLst/>
            <a:gdLst>
              <a:gd name="connsiteX0" fmla="*/ 0 w 1283987"/>
              <a:gd name="connsiteY0" fmla="*/ 0 h 641840"/>
              <a:gd name="connsiteX1" fmla="*/ 1283987 w 1283987"/>
              <a:gd name="connsiteY1" fmla="*/ 0 h 641840"/>
              <a:gd name="connsiteX2" fmla="*/ 1283987 w 1283987"/>
              <a:gd name="connsiteY2" fmla="*/ 641840 h 641840"/>
              <a:gd name="connsiteX3" fmla="*/ 0 w 1283987"/>
              <a:gd name="connsiteY3" fmla="*/ 641840 h 641840"/>
              <a:gd name="connsiteX4" fmla="*/ 0 w 1283987"/>
              <a:gd name="connsiteY4" fmla="*/ 0 h 64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987" h="641840">
                <a:moveTo>
                  <a:pt x="0" y="0"/>
                </a:moveTo>
                <a:lnTo>
                  <a:pt x="1283987" y="0"/>
                </a:lnTo>
                <a:lnTo>
                  <a:pt x="1283987" y="641840"/>
                </a:lnTo>
                <a:lnTo>
                  <a:pt x="0" y="641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prstTxWarp prst="textArchDown">
              <a:avLst/>
            </a:prstTxWarp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Growing public awareness</a:t>
            </a:r>
          </a:p>
        </p:txBody>
      </p:sp>
      <p:pic>
        <p:nvPicPr>
          <p:cNvPr id="13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25" y="4556564"/>
            <a:ext cx="731977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3" y="4556578"/>
            <a:ext cx="765339" cy="10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Freeform 142"/>
          <p:cNvSpPr/>
          <p:nvPr/>
        </p:nvSpPr>
        <p:spPr>
          <a:xfrm>
            <a:off x="4578183" y="4510284"/>
            <a:ext cx="1834073" cy="525741"/>
          </a:xfrm>
          <a:custGeom>
            <a:avLst/>
            <a:gdLst>
              <a:gd name="connsiteX0" fmla="*/ 0 w 1768078"/>
              <a:gd name="connsiteY0" fmla="*/ 0 h 1625600"/>
              <a:gd name="connsiteX1" fmla="*/ 1768078 w 1768078"/>
              <a:gd name="connsiteY1" fmla="*/ 0 h 1625600"/>
              <a:gd name="connsiteX2" fmla="*/ 1768078 w 1768078"/>
              <a:gd name="connsiteY2" fmla="*/ 1625600 h 1625600"/>
              <a:gd name="connsiteX3" fmla="*/ 0 w 1768078"/>
              <a:gd name="connsiteY3" fmla="*/ 1625600 h 1625600"/>
              <a:gd name="connsiteX4" fmla="*/ 0 w 176807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8" h="1625600">
                <a:moveTo>
                  <a:pt x="0" y="0"/>
                </a:moveTo>
                <a:lnTo>
                  <a:pt x="1768078" y="0"/>
                </a:lnTo>
                <a:lnTo>
                  <a:pt x="176807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b" anchorCtr="0">
            <a:noAutofit/>
          </a:bodyPr>
          <a:lstStyle/>
          <a:p>
            <a:pPr defTabSz="1733550">
              <a:spcBef>
                <a:spcPct val="0"/>
              </a:spcBef>
              <a:spcAft>
                <a:spcPct val="35000"/>
              </a:spcAft>
            </a:pPr>
            <a:endParaRPr lang="en-US" altLang="en-US" sz="1600" spc="-1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spcBef>
                <a:spcPct val="0"/>
              </a:spcBef>
              <a:spcAft>
                <a:spcPct val="35000"/>
              </a:spcAft>
            </a:pPr>
            <a:endParaRPr lang="en-US" sz="1600" spc="-100" dirty="0">
              <a:solidFill>
                <a:srgbClr val="003466"/>
              </a:solidFill>
              <a:latin typeface="Arial Narrow" panose="020B0606020202030204" pitchFamily="34" charset="0"/>
            </a:endParaRPr>
          </a:p>
          <a:p>
            <a:pPr defTabSz="1733550">
              <a:spcBef>
                <a:spcPct val="0"/>
              </a:spcBef>
              <a:spcAft>
                <a:spcPct val="35000"/>
              </a:spcAft>
            </a:pPr>
            <a:r>
              <a:rPr lang="en-US" sz="1600" spc="-100" dirty="0">
                <a:solidFill>
                  <a:srgbClr val="003466"/>
                </a:solidFill>
                <a:latin typeface="Arial Narrow" panose="020B0606020202030204" pitchFamily="34" charset="0"/>
              </a:rPr>
              <a:t> </a:t>
            </a:r>
          </a:p>
          <a:p>
            <a:pPr defTabSz="1733550">
              <a:spcBef>
                <a:spcPct val="0"/>
              </a:spcBef>
              <a:spcAft>
                <a:spcPct val="35000"/>
              </a:spcAft>
            </a:pPr>
            <a:r>
              <a:rPr lang="en-US" sz="1600" spc="-100" dirty="0">
                <a:solidFill>
                  <a:srgbClr val="003466"/>
                </a:solidFill>
                <a:latin typeface="Arial Narrow" panose="020B0606020202030204" pitchFamily="34" charset="0"/>
              </a:rPr>
              <a:t>           </a:t>
            </a:r>
          </a:p>
          <a:p>
            <a:pPr algn="ctr" defTabSz="1733550">
              <a:spcBef>
                <a:spcPct val="0"/>
              </a:spcBef>
            </a:pPr>
            <a:r>
              <a:rPr lang="fr-CH" sz="1200" b="1" dirty="0">
                <a:solidFill>
                  <a:srgbClr val="003466"/>
                </a:solidFill>
                <a:latin typeface="Arial Narrow" panose="020B0606020202030204" pitchFamily="34" charset="0"/>
              </a:rPr>
              <a:t>Nobel </a:t>
            </a:r>
            <a:r>
              <a:rPr lang="fr-CH" sz="1200" b="1" dirty="0" err="1">
                <a:solidFill>
                  <a:srgbClr val="003466"/>
                </a:solidFill>
                <a:latin typeface="Arial Narrow" panose="020B0606020202030204" pitchFamily="34" charset="0"/>
              </a:rPr>
              <a:t>Peace</a:t>
            </a:r>
            <a:r>
              <a:rPr lang="fr-CH" sz="1200" b="1" dirty="0">
                <a:solidFill>
                  <a:srgbClr val="003466"/>
                </a:solidFill>
                <a:latin typeface="Arial Narrow" panose="020B0606020202030204" pitchFamily="34" charset="0"/>
              </a:rPr>
              <a:t> </a:t>
            </a:r>
            <a:r>
              <a:rPr lang="fr-CH" sz="1200" b="1" dirty="0" err="1">
                <a:solidFill>
                  <a:srgbClr val="003466"/>
                </a:solidFill>
                <a:latin typeface="Arial Narrow" panose="020B0606020202030204" pitchFamily="34" charset="0"/>
              </a:rPr>
              <a:t>Prize</a:t>
            </a:r>
            <a:endParaRPr lang="fr-CH" sz="1200" b="1" dirty="0">
              <a:solidFill>
                <a:srgbClr val="0034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F3DB2C-5171-4270-A6C5-3C9D979C41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8437" y="4281877"/>
            <a:ext cx="757199" cy="97594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72763821-7BD3-8A41-B7F0-33F6FB25DF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424022" y="3436376"/>
            <a:ext cx="700006" cy="905086"/>
          </a:xfrm>
          <a:prstGeom prst="rect">
            <a:avLst/>
          </a:prstGeom>
        </p:spPr>
      </p:pic>
      <p:pic>
        <p:nvPicPr>
          <p:cNvPr id="115" name="Google Shape;544;p75" descr="A close up of a hill&#10;&#10;Description generated with high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92583" y="4057533"/>
            <a:ext cx="720000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7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200025" y="2011364"/>
            <a:ext cx="2941638" cy="294322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872760" y="1758256"/>
            <a:ext cx="5033640" cy="3450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/>
              <a:t>Climate change is already affecting every region on Earth, in multiple ways. </a:t>
            </a:r>
            <a:endParaRPr/>
          </a:p>
          <a:p>
            <a:pPr>
              <a:lnSpc>
                <a:spcPct val="100000"/>
              </a:lnSpc>
              <a:defRPr/>
            </a:pPr>
            <a:endParaRPr lang="en-US" sz="2600"/>
          </a:p>
          <a:p>
            <a:pPr>
              <a:lnSpc>
                <a:spcPct val="100000"/>
              </a:lnSpc>
              <a:defRPr/>
            </a:pPr>
            <a:r>
              <a:rPr lang="en-US" sz="2600"/>
              <a:t>The changes we experience will increase with further warming.</a:t>
            </a:r>
            <a:endParaRPr lang="en-US" sz="2800"/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9" name="Subtitle 1"/>
          <p:cNvSpPr>
            <a:spLocks/>
          </p:cNvSpPr>
          <p:nvPr/>
        </p:nvSpPr>
        <p:spPr bwMode="auto">
          <a:xfrm>
            <a:off x="1787446" y="4940385"/>
            <a:ext cx="3446207" cy="157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kern="0">
                <a:solidFill>
                  <a:srgbClr val="5391CC">
                    <a:lumMod val="75000"/>
                  </a:srgbClr>
                </a:solidFill>
                <a:latin typeface="Arial"/>
                <a:cs typeface="Arial"/>
              </a:rPr>
              <a:t>[Credit: Hong Nguyen | Unsplash]</a:t>
            </a:r>
            <a:endParaRPr kern="0"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/>
          </p:cNvSpPr>
          <p:nvPr/>
        </p:nvSpPr>
        <p:spPr bwMode="auto">
          <a:xfrm>
            <a:off x="365761" y="1498895"/>
            <a:ext cx="3566160" cy="862505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257129">
              <a:lnSpc>
                <a:spcPts val="1950"/>
              </a:lnSpc>
              <a:spcBef>
                <a:spcPts val="0"/>
              </a:spcBef>
              <a:buNone/>
              <a:defRPr sz="2250" b="1" cap="none">
                <a:solidFill>
                  <a:srgbClr val="00346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kern="0"/>
              <a:t>New regional information</a:t>
            </a:r>
            <a:endParaRPr lang="fr-FR" kern="0"/>
          </a:p>
        </p:txBody>
      </p:sp>
      <p:sp>
        <p:nvSpPr>
          <p:cNvPr id="5" name="Rectangle 4"/>
          <p:cNvSpPr/>
          <p:nvPr/>
        </p:nvSpPr>
        <p:spPr bwMode="auto">
          <a:xfrm>
            <a:off x="6387098" y="2414994"/>
            <a:ext cx="263240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33">
              <a:defRPr/>
            </a:pPr>
            <a:r>
              <a:rPr lang="en-US" sz="1900" kern="0">
                <a:solidFill>
                  <a:srgbClr val="002060"/>
                </a:solidFill>
                <a:latin typeface="Arial"/>
                <a:cs typeface="Arial"/>
              </a:rPr>
              <a:t>Inform decisions related to </a:t>
            </a:r>
            <a:r>
              <a:rPr lang="en-US" sz="1900" b="1" kern="0">
                <a:solidFill>
                  <a:srgbClr val="002060"/>
                </a:solidFill>
                <a:latin typeface="Arial"/>
                <a:cs typeface="Arial"/>
              </a:rPr>
              <a:t>risk management </a:t>
            </a:r>
            <a:r>
              <a:rPr lang="en-US" sz="1900" kern="0">
                <a:solidFill>
                  <a:srgbClr val="002060"/>
                </a:solidFill>
                <a:latin typeface="Arial"/>
                <a:cs typeface="Arial"/>
              </a:rPr>
              <a:t>and </a:t>
            </a:r>
            <a:r>
              <a:rPr lang="en-US" sz="1900" b="1" kern="0">
                <a:solidFill>
                  <a:srgbClr val="002060"/>
                </a:solidFill>
                <a:latin typeface="Arial"/>
                <a:cs typeface="Arial"/>
              </a:rPr>
              <a:t>adaptation</a:t>
            </a:r>
            <a:endParaRPr kern="0">
              <a:solidFill>
                <a:srgbClr val="464749"/>
              </a:solidFill>
              <a:latin typeface="Arial"/>
              <a:cs typeface="Arial"/>
            </a:endParaRPr>
          </a:p>
          <a:p>
            <a:pPr marL="285750" indent="-285750" defTabSz="457133">
              <a:buFont typeface="Arial"/>
              <a:buChar char="•"/>
              <a:defRPr/>
            </a:pPr>
            <a:endParaRPr lang="en-US" sz="1900" b="1" kern="0">
              <a:solidFill>
                <a:srgbClr val="002060"/>
              </a:solidFill>
              <a:latin typeface="Arial"/>
              <a:cs typeface="Arial"/>
            </a:endParaRPr>
          </a:p>
          <a:p>
            <a:pPr defTabSz="457133">
              <a:defRPr/>
            </a:pPr>
            <a:r>
              <a:rPr lang="en-US" sz="1900" b="1" kern="0">
                <a:solidFill>
                  <a:srgbClr val="002060"/>
                </a:solidFill>
                <a:latin typeface="Arial"/>
                <a:cs typeface="Arial"/>
              </a:rPr>
              <a:t>A third </a:t>
            </a:r>
            <a:r>
              <a:rPr lang="en-US" sz="1900" kern="0">
                <a:solidFill>
                  <a:srgbClr val="002060"/>
                </a:solidFill>
                <a:latin typeface="Arial"/>
                <a:cs typeface="Arial"/>
              </a:rPr>
              <a:t>of our report is dedicated to </a:t>
            </a:r>
            <a:r>
              <a:rPr lang="en-US" sz="1900" b="1" kern="0">
                <a:solidFill>
                  <a:srgbClr val="002060"/>
                </a:solidFill>
                <a:latin typeface="Arial"/>
                <a:cs typeface="Arial"/>
              </a:rPr>
              <a:t>regional climate information</a:t>
            </a:r>
            <a:endParaRPr lang="fr-FR" sz="1900" b="1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754" y="2461760"/>
            <a:ext cx="5847426" cy="2929786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 bwMode="auto">
          <a:xfrm>
            <a:off x="188254" y="2461759"/>
            <a:ext cx="5648828" cy="29297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sx="200000" sy="2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" name="Group 19"/>
          <p:cNvGrpSpPr/>
          <p:nvPr/>
        </p:nvGrpSpPr>
        <p:grpSpPr bwMode="auto">
          <a:xfrm>
            <a:off x="5034806" y="4680345"/>
            <a:ext cx="1184713" cy="1209509"/>
            <a:chOff x="4211955" y="3273227"/>
            <a:chExt cx="1589780" cy="1623055"/>
          </a:xfrm>
        </p:grpSpPr>
        <p:sp>
          <p:nvSpPr>
            <p:cNvPr id="9" name="Oval 6"/>
            <p:cNvSpPr/>
            <p:nvPr/>
          </p:nvSpPr>
          <p:spPr bwMode="auto">
            <a:xfrm>
              <a:off x="4593198" y="3679118"/>
              <a:ext cx="811272" cy="811272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3">
                <a:defRPr/>
              </a:pPr>
              <a:endParaRPr lang="fr-FR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" name="Oval 8"/>
            <p:cNvSpPr/>
            <p:nvPr/>
          </p:nvSpPr>
          <p:spPr bwMode="auto">
            <a:xfrm>
              <a:off x="4413871" y="3499791"/>
              <a:ext cx="1169927" cy="1169927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3">
                <a:defRPr/>
              </a:pPr>
              <a:endParaRPr lang="fr-FR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9"/>
            <p:cNvSpPr/>
            <p:nvPr/>
          </p:nvSpPr>
          <p:spPr bwMode="auto">
            <a:xfrm>
              <a:off x="4922634" y="4015109"/>
              <a:ext cx="156411" cy="156091"/>
            </a:xfrm>
            <a:prstGeom prst="ellipse">
              <a:avLst/>
            </a:prstGeom>
            <a:solidFill>
              <a:srgbClr val="00206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33">
                <a:defRPr/>
              </a:pPr>
              <a:endParaRPr lang="fr-FR" kern="0">
                <a:solidFill>
                  <a:srgbClr val="464749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 bwMode="auto">
            <a:xfrm>
              <a:off x="4998834" y="3273227"/>
              <a:ext cx="0" cy="57000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>
              <a:cxnSpLocks/>
            </p:cNvCxnSpPr>
            <p:nvPr/>
          </p:nvCxnSpPr>
          <p:spPr bwMode="auto">
            <a:xfrm>
              <a:off x="5014303" y="4326279"/>
              <a:ext cx="0" cy="57000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>
              <a:cxnSpLocks/>
            </p:cNvCxnSpPr>
            <p:nvPr/>
          </p:nvCxnSpPr>
          <p:spPr bwMode="auto">
            <a:xfrm flipH="1">
              <a:off x="5253438" y="4099650"/>
              <a:ext cx="548297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8"/>
            <p:cNvCxnSpPr>
              <a:cxnSpLocks/>
            </p:cNvCxnSpPr>
            <p:nvPr/>
          </p:nvCxnSpPr>
          <p:spPr bwMode="auto">
            <a:xfrm flipH="1">
              <a:off x="4211955" y="4110088"/>
              <a:ext cx="548297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Isosceles Triangle 23"/>
          <p:cNvSpPr/>
          <p:nvPr/>
        </p:nvSpPr>
        <p:spPr bwMode="auto">
          <a:xfrm rot="5400000">
            <a:off x="6228908" y="2514272"/>
            <a:ext cx="159901" cy="178679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Isosceles Triangle 24"/>
          <p:cNvSpPr/>
          <p:nvPr/>
        </p:nvSpPr>
        <p:spPr bwMode="auto">
          <a:xfrm rot="5400000">
            <a:off x="6256543" y="3947242"/>
            <a:ext cx="159901" cy="178679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 bwMode="auto">
          <a:xfrm>
            <a:off x="6077718" y="5366973"/>
            <a:ext cx="1303141" cy="32845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ounded Rectangle 15"/>
          <p:cNvSpPr/>
          <p:nvPr/>
        </p:nvSpPr>
        <p:spPr bwMode="auto">
          <a:xfrm>
            <a:off x="4609978" y="5366973"/>
            <a:ext cx="1303141" cy="32845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ounded Rectangle 12"/>
          <p:cNvSpPr/>
          <p:nvPr/>
        </p:nvSpPr>
        <p:spPr bwMode="auto">
          <a:xfrm>
            <a:off x="5148233" y="3596151"/>
            <a:ext cx="3852832" cy="45232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Interactive atlas</a:t>
            </a:r>
            <a:endParaRPr lang="fr-FR"/>
          </a:p>
        </p:txBody>
      </p:sp>
      <p:sp>
        <p:nvSpPr>
          <p:cNvPr id="8" name="Rectangle 11"/>
          <p:cNvSpPr/>
          <p:nvPr/>
        </p:nvSpPr>
        <p:spPr bwMode="auto">
          <a:xfrm>
            <a:off x="5254480" y="3606522"/>
            <a:ext cx="3685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33">
              <a:defRPr/>
            </a:pPr>
            <a:r>
              <a:rPr lang="fr-FR" sz="2000" u="sng" kern="0">
                <a:solidFill>
                  <a:srgbClr val="FFFFFF"/>
                </a:solidFill>
                <a:latin typeface="Slack-Lato"/>
                <a:cs typeface="Arial"/>
              </a:rPr>
              <a:t>https://interactive-atlas.ipcc.ch/</a:t>
            </a:r>
            <a:endParaRPr lang="fr-FR" sz="20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13"/>
          <p:cNvSpPr>
            <a:spLocks/>
          </p:cNvSpPr>
          <p:nvPr/>
        </p:nvSpPr>
        <p:spPr bwMode="auto">
          <a:xfrm>
            <a:off x="4583308" y="5322000"/>
            <a:ext cx="302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#IPCCData     #IPCCAtlas</a:t>
            </a: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949" y="1896132"/>
            <a:ext cx="4221480" cy="4010404"/>
          </a:xfrm>
          <a:prstGeom prst="rect">
            <a:avLst/>
          </a:prstGeom>
        </p:spPr>
      </p:pic>
      <p:cxnSp>
        <p:nvCxnSpPr>
          <p:cNvPr id="11" name="Straight Connector 5"/>
          <p:cNvCxnSpPr>
            <a:cxnSpLocks/>
          </p:cNvCxnSpPr>
          <p:nvPr/>
        </p:nvCxnSpPr>
        <p:spPr bwMode="auto">
          <a:xfrm>
            <a:off x="4472940" y="1896132"/>
            <a:ext cx="0" cy="4010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6"/>
          <p:cNvSpPr/>
          <p:nvPr/>
        </p:nvSpPr>
        <p:spPr bwMode="auto">
          <a:xfrm rot="5400000">
            <a:off x="4630919" y="3629042"/>
            <a:ext cx="356650" cy="39853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0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4" y="1184564"/>
            <a:ext cx="2206337" cy="571500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FAR (1990)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466"/>
                </a:solidFill>
              </a:rPr>
              <a:t>IPCC reports have made an impact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02189" y="1184578"/>
            <a:ext cx="2382983" cy="558801"/>
          </a:xfrm>
          <a:prstGeom prst="rightArrow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Arial" pitchFamily="34" charset="0"/>
              </a:rPr>
              <a:t>led to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05600" y="1184564"/>
            <a:ext cx="2133600" cy="571500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UNFCCC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4188" y="1943100"/>
            <a:ext cx="2206337" cy="571500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SAR (1995)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602189" y="1955799"/>
            <a:ext cx="2382983" cy="558801"/>
          </a:xfrm>
          <a:prstGeom prst="rightArrow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Arial" pitchFamily="34" charset="0"/>
              </a:rPr>
              <a:t>input for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98673" y="1943099"/>
            <a:ext cx="2133600" cy="571501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Kyoto Protocol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4" y="2705099"/>
            <a:ext cx="2206337" cy="571501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TAR (2001)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02187" y="2717799"/>
            <a:ext cx="2382983" cy="558801"/>
          </a:xfrm>
          <a:prstGeom prst="rightArrow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Arial" pitchFamily="34" charset="0"/>
              </a:rPr>
              <a:t>focused attention on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77891" y="2705099"/>
            <a:ext cx="2133600" cy="571501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Impacts of climate change and need for adaptation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4" y="3467098"/>
            <a:ext cx="2206337" cy="571502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AR4 (2007)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581407" y="3479799"/>
            <a:ext cx="2382983" cy="558801"/>
          </a:xfrm>
          <a:prstGeom prst="rightArrow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Arial" pitchFamily="34" charset="0"/>
              </a:rPr>
              <a:t>input for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77891" y="3467098"/>
            <a:ext cx="2133600" cy="571502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Decision on 2ºC limit; basis for post Kyoto Protocol agreement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4188" y="4384977"/>
            <a:ext cx="2206337" cy="568023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AR5 (2013/2014)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602188" y="4394212"/>
            <a:ext cx="2382983" cy="558801"/>
          </a:xfrm>
          <a:prstGeom prst="rightArrow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Arial" pitchFamily="34" charset="0"/>
              </a:rPr>
              <a:t>input for</a:t>
            </a: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/>
          <a:stretch/>
        </p:blipFill>
        <p:spPr bwMode="auto">
          <a:xfrm>
            <a:off x="6677898" y="4114800"/>
            <a:ext cx="2161309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C692D6-94B7-410D-92D3-29AF71D74A7D}"/>
              </a:ext>
            </a:extLst>
          </p:cNvPr>
          <p:cNvSpPr txBox="1">
            <a:spLocks/>
          </p:cNvSpPr>
          <p:nvPr/>
        </p:nvSpPr>
        <p:spPr>
          <a:xfrm>
            <a:off x="533407" y="5299377"/>
            <a:ext cx="2206337" cy="568023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SR15</a:t>
            </a:r>
          </a:p>
        </p:txBody>
      </p:sp>
      <p:sp>
        <p:nvSpPr>
          <p:cNvPr id="20" name="Right Arrow 15">
            <a:extLst>
              <a:ext uri="{FF2B5EF4-FFF2-40B4-BE49-F238E27FC236}">
                <a16:creationId xmlns:a16="http://schemas.microsoft.com/office/drawing/2014/main" id="{0D547E2B-FB79-4747-A7A0-90CC07441C0F}"/>
              </a:ext>
            </a:extLst>
          </p:cNvPr>
          <p:cNvSpPr/>
          <p:nvPr/>
        </p:nvSpPr>
        <p:spPr>
          <a:xfrm>
            <a:off x="3581407" y="5308612"/>
            <a:ext cx="2382983" cy="558801"/>
          </a:xfrm>
          <a:prstGeom prst="rightArrow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Arial" pitchFamily="34" charset="0"/>
              </a:rPr>
              <a:t>input for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428E7B7-2A9B-4A70-85BD-F5A566F8F9D8}"/>
              </a:ext>
            </a:extLst>
          </p:cNvPr>
          <p:cNvSpPr txBox="1">
            <a:spLocks/>
          </p:cNvSpPr>
          <p:nvPr/>
        </p:nvSpPr>
        <p:spPr>
          <a:xfrm>
            <a:off x="6677891" y="5295899"/>
            <a:ext cx="2133600" cy="571501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COP24/</a:t>
            </a:r>
            <a:r>
              <a:rPr lang="en-US" sz="2000" b="1" dirty="0" err="1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Talanoa</a:t>
            </a:r>
            <a:r>
              <a:rPr lang="en-US" sz="2000" b="1" dirty="0">
                <a:solidFill>
                  <a:srgbClr val="FFFFFF"/>
                </a:solidFill>
                <a:latin typeface="Arial Narrow"/>
                <a:ea typeface="Times New Roman" pitchFamily="18" charset="0"/>
                <a:cs typeface="Times New Roman" pitchFamily="18" charset="0"/>
              </a:rPr>
              <a:t> Dialogue</a:t>
            </a:r>
          </a:p>
        </p:txBody>
      </p:sp>
    </p:spTree>
    <p:extLst>
      <p:ext uri="{BB962C8B-B14F-4D97-AF65-F5344CB8AC3E}">
        <p14:creationId xmlns:p14="http://schemas.microsoft.com/office/powerpoint/2010/main" val="37126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466"/>
                </a:solidFill>
              </a:rPr>
              <a:t>The role of the IPCC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552"/>
            <a:ext cx="8229600" cy="2161448"/>
          </a:xfr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“… to </a:t>
            </a:r>
            <a:r>
              <a:rPr lang="en-US" sz="2400" b="1" dirty="0">
                <a:solidFill>
                  <a:srgbClr val="FFC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assess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on a comprehensive, objective, open and transparent basis the </a:t>
            </a:r>
            <a:r>
              <a:rPr lang="en-US" sz="2400" b="1" dirty="0">
                <a:solidFill>
                  <a:srgbClr val="FFC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scientific, technical and socio-economic information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relevant to understanding the scientific basis of risk of human-induced climate change, its potential impacts and options for adaptation and mitigation.”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97006" y="3810000"/>
            <a:ext cx="8229600" cy="1676400"/>
          </a:xfrm>
          <a:prstGeom prst="rect">
            <a:avLst/>
          </a:prstGeom>
          <a:solidFill>
            <a:srgbClr val="5492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dirty="0">
                <a:solidFill>
                  <a:srgbClr val="FFFFFF"/>
                </a:solidFill>
              </a:rPr>
              <a:t>“IPCC reports should be </a:t>
            </a:r>
            <a:r>
              <a:rPr lang="en-US" sz="2400" dirty="0">
                <a:solidFill>
                  <a:srgbClr val="FFC000"/>
                </a:solidFill>
              </a:rPr>
              <a:t>neutral with respect to policy</a:t>
            </a:r>
            <a:r>
              <a:rPr lang="en-US" sz="2400" dirty="0">
                <a:solidFill>
                  <a:srgbClr val="FFFFFF"/>
                </a:solidFill>
              </a:rPr>
              <a:t>, although they may need to </a:t>
            </a:r>
            <a:r>
              <a:rPr lang="en-US" sz="2400" dirty="0">
                <a:solidFill>
                  <a:srgbClr val="FFC000"/>
                </a:solidFill>
              </a:rPr>
              <a:t>deal objectively with scientific, technical and socio-economic factors</a:t>
            </a:r>
            <a:r>
              <a:rPr lang="en-US" sz="2400" dirty="0">
                <a:solidFill>
                  <a:srgbClr val="FFFFFF"/>
                </a:solidFill>
              </a:rPr>
              <a:t> relevant to the application of particular policies.”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57200" y="5867400"/>
            <a:ext cx="5410200" cy="600366"/>
          </a:xfrm>
          <a:prstGeom prst="rect">
            <a:avLst/>
          </a:prstGeom>
          <a:solidFill>
            <a:srgbClr val="003466">
              <a:alpha val="9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defRPr>
            </a:lvl1pPr>
          </a:lstStyle>
          <a:p>
            <a:pPr marL="91440" algn="l">
              <a:defRPr/>
            </a:pPr>
            <a:r>
              <a:rPr lang="en-US" altLang="en-US" i="1" dirty="0"/>
              <a:t>Principles Governing IPCC Work, paragraph 2</a:t>
            </a:r>
          </a:p>
          <a:p>
            <a:pPr marL="91440" algn="l">
              <a:defRPr/>
            </a:pPr>
            <a:r>
              <a:rPr lang="en-US" altLang="en-US" i="1" dirty="0"/>
              <a:t>Source: http://www.ipcc.ch/pdf/ipcc-principles/ipcc-principles.pdf</a:t>
            </a:r>
          </a:p>
        </p:txBody>
      </p:sp>
    </p:spTree>
    <p:extLst>
      <p:ext uri="{BB962C8B-B14F-4D97-AF65-F5344CB8AC3E}">
        <p14:creationId xmlns:p14="http://schemas.microsoft.com/office/powerpoint/2010/main" val="39471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0400" y="8153400"/>
            <a:ext cx="6096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28600"/>
            <a:ext cx="8305800" cy="6147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3466"/>
                </a:solidFill>
              </a:rPr>
              <a:t>10 Steps in creating IPCC reports</a:t>
            </a:r>
          </a:p>
        </p:txBody>
      </p:sp>
      <p:grpSp>
        <p:nvGrpSpPr>
          <p:cNvPr id="10" name="Group 9"/>
          <p:cNvGrpSpPr/>
          <p:nvPr/>
        </p:nvGrpSpPr>
        <p:grpSpPr>
          <a:xfrm rot="1585656">
            <a:off x="2460316" y="945370"/>
            <a:ext cx="1371599" cy="1447800"/>
            <a:chOff x="4222845" y="0"/>
            <a:chExt cx="1438851" cy="1653852"/>
          </a:xfrm>
        </p:grpSpPr>
        <p:sp>
          <p:nvSpPr>
            <p:cNvPr id="11" name="Hexagon 10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 rot="19942711">
              <a:off x="4447066" y="257725"/>
              <a:ext cx="990409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700" dirty="0">
                  <a:solidFill>
                    <a:prstClr val="white"/>
                  </a:solidFill>
                </a:rPr>
                <a:t>Scoping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1585656">
            <a:off x="3813223" y="1556926"/>
            <a:ext cx="1371599" cy="1447800"/>
            <a:chOff x="4222845" y="0"/>
            <a:chExt cx="1438851" cy="1653852"/>
          </a:xfrm>
        </p:grpSpPr>
        <p:sp>
          <p:nvSpPr>
            <p:cNvPr id="14" name="Hexagon 13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 rot="19942711">
              <a:off x="4447066" y="257725"/>
              <a:ext cx="990409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Approval of Outline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1585656">
            <a:off x="5159685" y="2285022"/>
            <a:ext cx="1371599" cy="1447800"/>
            <a:chOff x="4222845" y="0"/>
            <a:chExt cx="1438851" cy="1653852"/>
          </a:xfrm>
        </p:grpSpPr>
        <p:sp>
          <p:nvSpPr>
            <p:cNvPr id="17" name="Hexagon 16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 rot="19942711">
              <a:off x="4329425" y="243579"/>
              <a:ext cx="1275343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prstClr val="white"/>
                  </a:solidFill>
                </a:rPr>
                <a:t>Nomination of Authors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1585656">
            <a:off x="6531285" y="3047022"/>
            <a:ext cx="1371599" cy="1447800"/>
            <a:chOff x="4222845" y="0"/>
            <a:chExt cx="1438851" cy="1653852"/>
          </a:xfrm>
        </p:grpSpPr>
        <p:sp>
          <p:nvSpPr>
            <p:cNvPr id="20" name="Hexagon 19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/>
            <p:nvPr/>
          </p:nvSpPr>
          <p:spPr>
            <a:xfrm rot="19942711">
              <a:off x="4447066" y="257725"/>
              <a:ext cx="990409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Selection of Authors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1585656">
            <a:off x="5312085" y="3734778"/>
            <a:ext cx="1371599" cy="1447800"/>
            <a:chOff x="4222845" y="0"/>
            <a:chExt cx="1438851" cy="1653852"/>
          </a:xfrm>
        </p:grpSpPr>
        <p:sp>
          <p:nvSpPr>
            <p:cNvPr id="23" name="Hexagon 22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 rot="19942711">
              <a:off x="4447066" y="257725"/>
              <a:ext cx="990409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Expert Review FOD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rot="1585656">
            <a:off x="3889423" y="3047022"/>
            <a:ext cx="1371599" cy="1447800"/>
            <a:chOff x="4222845" y="0"/>
            <a:chExt cx="1438851" cy="1653852"/>
          </a:xfrm>
        </p:grpSpPr>
        <p:sp>
          <p:nvSpPr>
            <p:cNvPr id="26" name="Hexagon 25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 rot="19942711">
              <a:off x="4447066" y="257725"/>
              <a:ext cx="990409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 err="1">
                  <a:solidFill>
                    <a:prstClr val="white"/>
                  </a:solidFill>
                </a:rPr>
                <a:t>Govt</a:t>
              </a:r>
              <a:r>
                <a:rPr lang="en-US" sz="1400" dirty="0">
                  <a:solidFill>
                    <a:prstClr val="white"/>
                  </a:solidFill>
                </a:rPr>
                <a:t> and Expert Review SOD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 rot="1585656">
            <a:off x="2536516" y="2363178"/>
            <a:ext cx="1371599" cy="1447800"/>
            <a:chOff x="4222845" y="0"/>
            <a:chExt cx="1438851" cy="1653852"/>
          </a:xfrm>
        </p:grpSpPr>
        <p:sp>
          <p:nvSpPr>
            <p:cNvPr id="29" name="Hexagon 28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 rot="19942711">
              <a:off x="4447066" y="257725"/>
              <a:ext cx="990409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Final Draft report and SPM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 rot="1585656">
            <a:off x="2688916" y="3885222"/>
            <a:ext cx="1371599" cy="1447800"/>
            <a:chOff x="4222845" y="0"/>
            <a:chExt cx="1438851" cy="1653852"/>
          </a:xfrm>
        </p:grpSpPr>
        <p:sp>
          <p:nvSpPr>
            <p:cNvPr id="32" name="Hexagon 31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/>
            <p:cNvSpPr/>
            <p:nvPr/>
          </p:nvSpPr>
          <p:spPr>
            <a:xfrm rot="19942711">
              <a:off x="4276769" y="258681"/>
              <a:ext cx="1327643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 err="1">
                  <a:solidFill>
                    <a:prstClr val="white"/>
                  </a:solidFill>
                </a:rPr>
                <a:t>Govt</a:t>
              </a:r>
              <a:r>
                <a:rPr lang="en-US" sz="1400" dirty="0">
                  <a:solidFill>
                    <a:prstClr val="white"/>
                  </a:solidFill>
                </a:rPr>
                <a:t> Review of Final Draft SPM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rot="1585656">
            <a:off x="4092885" y="4494822"/>
            <a:ext cx="1371599" cy="1447800"/>
            <a:chOff x="4222845" y="0"/>
            <a:chExt cx="1438851" cy="1653852"/>
          </a:xfrm>
        </p:grpSpPr>
        <p:sp>
          <p:nvSpPr>
            <p:cNvPr id="35" name="Hexagon 34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/>
            <p:nvPr/>
          </p:nvSpPr>
          <p:spPr>
            <a:xfrm rot="19942711">
              <a:off x="4369523" y="259488"/>
              <a:ext cx="1145230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Approval &amp; acceptance of report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rot="1585656">
            <a:off x="2873685" y="5334978"/>
            <a:ext cx="1371599" cy="1447800"/>
            <a:chOff x="4222845" y="0"/>
            <a:chExt cx="1438851" cy="1653852"/>
          </a:xfrm>
        </p:grpSpPr>
        <p:sp>
          <p:nvSpPr>
            <p:cNvPr id="38" name="Hexagon 37"/>
            <p:cNvSpPr/>
            <p:nvPr/>
          </p:nvSpPr>
          <p:spPr>
            <a:xfrm rot="5400000">
              <a:off x="4115345" y="107500"/>
              <a:ext cx="1653852" cy="143885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exagon 4"/>
            <p:cNvSpPr/>
            <p:nvPr/>
          </p:nvSpPr>
          <p:spPr>
            <a:xfrm rot="19942711">
              <a:off x="4391569" y="255134"/>
              <a:ext cx="1116897" cy="113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Publication of report</a:t>
              </a:r>
            </a:p>
          </p:txBody>
        </p:sp>
      </p:grpSp>
      <p:sp>
        <p:nvSpPr>
          <p:cNvPr id="3" name="Right Arrow 2"/>
          <p:cNvSpPr/>
          <p:nvPr/>
        </p:nvSpPr>
        <p:spPr>
          <a:xfrm rot="7733498">
            <a:off x="3949151" y="5499403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92589">
            <a:off x="3621574" y="1824079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892589">
            <a:off x="4946509" y="2451726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1892589">
            <a:off x="6364774" y="3195679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2042956">
            <a:off x="3899462" y="4792669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2426031">
            <a:off x="5102311" y="3950811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8206607">
            <a:off x="6398517" y="3944358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5400000">
            <a:off x="3196677" y="3741168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2426031">
            <a:off x="3738874" y="3266020"/>
            <a:ext cx="344093" cy="25076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86328" y="1066800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5222" y="1641686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06016" y="2380247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0" y="3124200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75274" y="3808510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22283" y="3109020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28354" y="2438746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9374" y="3971157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84875" y="4563946"/>
            <a:ext cx="28405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67107" y="5421821"/>
            <a:ext cx="38343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7420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4" y="1186543"/>
            <a:ext cx="8026496" cy="4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8F0A6-2B87-8F44-9081-830A8083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711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661D0-F73D-594A-971E-427B7449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00001" y="6120000"/>
            <a:ext cx="3239900" cy="6516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AB6FCF7B-0A10-D24E-997B-98E9642200C2}"/>
              </a:ext>
            </a:extLst>
          </p:cNvPr>
          <p:cNvSpPr txBox="1">
            <a:spLocks/>
          </p:cNvSpPr>
          <p:nvPr/>
        </p:nvSpPr>
        <p:spPr>
          <a:xfrm>
            <a:off x="653455" y="1593048"/>
            <a:ext cx="7654844" cy="4464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492CD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Our ocean and cryosphere – 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They sustain us.</a:t>
            </a:r>
          </a:p>
          <a:p>
            <a:r>
              <a:rPr lang="en-US" dirty="0">
                <a:solidFill>
                  <a:prstClr val="white"/>
                </a:solidFill>
              </a:rPr>
              <a:t>They are under pressure.</a:t>
            </a:r>
          </a:p>
          <a:p>
            <a:r>
              <a:rPr lang="en-US" dirty="0">
                <a:solidFill>
                  <a:prstClr val="white"/>
                </a:solidFill>
              </a:rPr>
              <a:t>Their changes affect all our lives.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The time for action is now.</a:t>
            </a:r>
            <a:br>
              <a:rPr lang="en-GB" dirty="0">
                <a:solidFill>
                  <a:prstClr val="white"/>
                </a:solidFill>
              </a:rPr>
            </a:br>
            <a:br>
              <a:rPr lang="de-DE" sz="3800" dirty="0">
                <a:solidFill>
                  <a:prstClr val="white">
                    <a:lumMod val="95000"/>
                  </a:prstClr>
                </a:solidFill>
              </a:rPr>
            </a:br>
            <a:br>
              <a:rPr lang="de-DE" sz="3800" dirty="0">
                <a:solidFill>
                  <a:prstClr val="white">
                    <a:lumMod val="95000"/>
                  </a:prstClr>
                </a:solidFill>
              </a:rPr>
            </a:br>
            <a:endParaRPr lang="de-DE" sz="38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3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297894" y="1247865"/>
            <a:ext cx="8548212" cy="1102519"/>
          </a:xfrm>
        </p:spPr>
        <p:txBody>
          <a:bodyPr/>
          <a:lstStyle/>
          <a:p>
            <a:pPr>
              <a:defRPr/>
            </a:pPr>
            <a:r>
              <a:rPr lang="en-US" sz="3600"/>
              <a:t>By the numbers</a:t>
            </a:r>
            <a:endParaRPr lang="fr-FR" sz="360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297895" y="3293942"/>
            <a:ext cx="3701784" cy="2649091"/>
          </a:xfrm>
        </p:spPr>
        <p:txBody>
          <a:bodyPr/>
          <a:lstStyle/>
          <a:p>
            <a:pPr algn="l">
              <a:defRPr/>
            </a:pPr>
            <a:endParaRPr lang="en-US" sz="28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Author Team</a:t>
            </a:r>
            <a:br>
              <a:rPr lang="en-US" sz="2400" b="1">
                <a:solidFill>
                  <a:schemeClr val="bg1"/>
                </a:solidFill>
              </a:rPr>
            </a:br>
            <a:br>
              <a:rPr lang="en-US" sz="2400" b="1">
                <a:solidFill>
                  <a:schemeClr val="bg1"/>
                </a:solidFill>
              </a:rPr>
            </a:br>
            <a:endParaRPr lang="en-US" sz="2400" b="1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sz="2800" b="1">
                <a:solidFill>
                  <a:schemeClr val="bg1"/>
                </a:solidFill>
              </a:rPr>
              <a:t>234</a:t>
            </a:r>
            <a:r>
              <a:rPr lang="en-US" sz="1800" b="1">
                <a:solidFill>
                  <a:schemeClr val="bg1"/>
                </a:solidFill>
              </a:rPr>
              <a:t> authors from </a:t>
            </a:r>
            <a:r>
              <a:rPr lang="en-US" sz="2800" b="1">
                <a:solidFill>
                  <a:schemeClr val="bg1"/>
                </a:solidFill>
              </a:rPr>
              <a:t>65</a:t>
            </a:r>
            <a:r>
              <a:rPr lang="en-US" sz="1800" b="1">
                <a:solidFill>
                  <a:schemeClr val="bg1"/>
                </a:solidFill>
              </a:rPr>
              <a:t> countries</a:t>
            </a:r>
            <a:br>
              <a:rPr lang="en-US" sz="1800" b="1">
                <a:solidFill>
                  <a:schemeClr val="bg1"/>
                </a:solidFill>
              </a:rPr>
            </a:br>
            <a:endParaRPr lang="en-US" sz="1800" b="1">
              <a:solidFill>
                <a:schemeClr val="bg1"/>
              </a:solidFill>
            </a:endParaRPr>
          </a:p>
          <a:p>
            <a:pPr algn="l" defTabSz="457133">
              <a:lnSpc>
                <a:spcPct val="100000"/>
              </a:lnSpc>
              <a:buClrTx/>
              <a:defRPr/>
            </a:pPr>
            <a:r>
              <a:rPr lang="en-US" sz="2800" b="1">
                <a:solidFill>
                  <a:srgbClr val="FFFFFF"/>
                </a:solidFill>
                <a:cs typeface="+mn-cs"/>
              </a:rPr>
              <a:t>28% </a:t>
            </a:r>
            <a:r>
              <a:rPr lang="en-US" sz="1800" b="1">
                <a:solidFill>
                  <a:srgbClr val="FFFFFF"/>
                </a:solidFill>
                <a:cs typeface="+mn-cs"/>
              </a:rPr>
              <a:t>women</a:t>
            </a:r>
            <a:r>
              <a:rPr lang="en-US" sz="2400" b="1">
                <a:solidFill>
                  <a:srgbClr val="FFFFFF"/>
                </a:solidFill>
                <a:cs typeface="+mn-cs"/>
              </a:rPr>
              <a:t>, </a:t>
            </a:r>
            <a:r>
              <a:rPr lang="en-US" sz="2800" b="1">
                <a:solidFill>
                  <a:srgbClr val="FFFFFF"/>
                </a:solidFill>
                <a:cs typeface="+mn-cs"/>
              </a:rPr>
              <a:t>72% </a:t>
            </a:r>
            <a:r>
              <a:rPr lang="en-US" sz="1800" b="1">
                <a:solidFill>
                  <a:srgbClr val="FFFFFF"/>
                </a:solidFill>
                <a:cs typeface="+mn-cs"/>
              </a:rPr>
              <a:t>men</a:t>
            </a:r>
            <a:br>
              <a:rPr lang="en-US" sz="1800" b="1">
                <a:solidFill>
                  <a:srgbClr val="FFFFFF"/>
                </a:solidFill>
                <a:cs typeface="+mn-cs"/>
              </a:rPr>
            </a:br>
            <a:endParaRPr lang="en-US" sz="1800" b="1">
              <a:solidFill>
                <a:srgbClr val="FFFFFF"/>
              </a:solidFill>
              <a:cs typeface="+mn-cs"/>
            </a:endParaRPr>
          </a:p>
          <a:p>
            <a:pPr algn="l" defTabSz="457133">
              <a:lnSpc>
                <a:spcPct val="100000"/>
              </a:lnSpc>
              <a:buClrTx/>
              <a:defRPr/>
            </a:pPr>
            <a:r>
              <a:rPr lang="en-US" sz="2800" b="1">
                <a:solidFill>
                  <a:srgbClr val="FFFFFF"/>
                </a:solidFill>
                <a:cs typeface="+mn-cs"/>
              </a:rPr>
              <a:t>63%</a:t>
            </a:r>
            <a:r>
              <a:rPr lang="en-US" sz="1800" b="1">
                <a:solidFill>
                  <a:srgbClr val="FFFFFF"/>
                </a:solidFill>
                <a:cs typeface="+mn-cs"/>
              </a:rPr>
              <a:t> first-time IPCC authors</a:t>
            </a:r>
            <a:endParaRPr/>
          </a:p>
          <a:p>
            <a:pPr marL="342900" indent="-342900" algn="l" defTabSz="457133">
              <a:lnSpc>
                <a:spcPct val="100000"/>
              </a:lnSpc>
              <a:buClrTx/>
              <a:buFont typeface="Arial"/>
              <a:buChar char="•"/>
              <a:defRPr/>
            </a:pPr>
            <a:endParaRPr lang="en-US" sz="1800" b="1">
              <a:solidFill>
                <a:srgbClr val="FFFFFF"/>
              </a:solidFill>
              <a:cs typeface="+mn-cs"/>
            </a:endParaRPr>
          </a:p>
          <a:p>
            <a:pPr>
              <a:defRPr/>
            </a:pP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/>
          </p:cNvSpPr>
          <p:nvPr/>
        </p:nvSpPr>
        <p:spPr bwMode="auto">
          <a:xfrm>
            <a:off x="4804326" y="3188685"/>
            <a:ext cx="4155479" cy="2584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 typeface="Arial"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257129" indent="0" algn="ctr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 typeface="Arial"/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14259" indent="0" algn="ctr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 typeface="Arial"/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771386" indent="0" algn="ctr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 typeface="Arial"/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028513" indent="0" algn="ctr" defTabSz="257129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 typeface="Arial"/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800" b="1" ker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b="1" kern="0">
                <a:solidFill>
                  <a:srgbClr val="FFFFFF"/>
                </a:solidFill>
              </a:rPr>
              <a:t>Review Process</a:t>
            </a:r>
            <a:br>
              <a:rPr lang="en-US" sz="2400" b="1" kern="0">
                <a:solidFill>
                  <a:srgbClr val="FFFFFF"/>
                </a:solidFill>
              </a:rPr>
            </a:br>
            <a:endParaRPr lang="en-US" sz="2400" b="1" kern="0">
              <a:solidFill>
                <a:srgbClr val="FFFFFF"/>
              </a:solidFill>
            </a:endParaRPr>
          </a:p>
          <a:p>
            <a:pPr algn="l" defTabSz="45713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800" b="1" kern="0">
                <a:solidFill>
                  <a:srgbClr val="FFFFFF"/>
                </a:solidFill>
              </a:rPr>
              <a:t>78,000+ </a:t>
            </a:r>
            <a:r>
              <a:rPr lang="en-US" sz="1800" b="1" kern="0">
                <a:solidFill>
                  <a:srgbClr val="FFFFFF"/>
                </a:solidFill>
              </a:rPr>
              <a:t>review comments</a:t>
            </a:r>
            <a:endParaRPr kern="0">
              <a:solidFill>
                <a:srgbClr val="443D82">
                  <a:lumMod val="50000"/>
                </a:srgbClr>
              </a:solidFill>
            </a:endParaRPr>
          </a:p>
          <a:p>
            <a:pPr algn="l" defTabSz="45713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b="1" kern="0">
              <a:solidFill>
                <a:srgbClr val="FFFFFF"/>
              </a:solidFill>
            </a:endParaRPr>
          </a:p>
          <a:p>
            <a:pPr algn="l" defTabSz="45713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800" b="1" kern="0">
                <a:solidFill>
                  <a:srgbClr val="FFFFFF"/>
                </a:solidFill>
              </a:rPr>
              <a:t>46</a:t>
            </a:r>
            <a:r>
              <a:rPr lang="en-US" sz="1800" b="1" kern="0">
                <a:solidFill>
                  <a:srgbClr val="FFFFFF"/>
                </a:solidFill>
              </a:rPr>
              <a:t> countries commented on Final</a:t>
            </a:r>
            <a:endParaRPr kern="0">
              <a:solidFill>
                <a:srgbClr val="443D82">
                  <a:lumMod val="50000"/>
                </a:srgbClr>
              </a:solidFill>
            </a:endParaRPr>
          </a:p>
          <a:p>
            <a:pPr algn="l" defTabSz="45713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600" b="1" kern="0">
              <a:solidFill>
                <a:srgbClr val="FFFFFF"/>
              </a:solidFill>
            </a:endParaRPr>
          </a:p>
          <a:p>
            <a:pPr algn="l" defTabSz="45713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b="1" kern="0">
                <a:solidFill>
                  <a:srgbClr val="FFFFFF"/>
                </a:solidFill>
              </a:rPr>
              <a:t>Government Distribution</a:t>
            </a:r>
            <a:endParaRPr kern="0">
              <a:solidFill>
                <a:srgbClr val="443D82">
                  <a:lumMod val="50000"/>
                </a:srgbClr>
              </a:solidFill>
            </a:endParaRPr>
          </a:p>
        </p:txBody>
      </p:sp>
      <p:sp>
        <p:nvSpPr>
          <p:cNvPr id="7" name="Rectangle 4"/>
          <p:cNvSpPr/>
          <p:nvPr/>
        </p:nvSpPr>
        <p:spPr bwMode="auto">
          <a:xfrm>
            <a:off x="2167589" y="2562394"/>
            <a:ext cx="4808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33">
              <a:defRPr/>
            </a:pPr>
            <a:r>
              <a:rPr lang="en-US" sz="2400" b="1" kern="0">
                <a:solidFill>
                  <a:srgbClr val="FFFFFF"/>
                </a:solidFill>
                <a:latin typeface="Arial"/>
                <a:cs typeface="Arial"/>
              </a:rPr>
              <a:t>14,000 </a:t>
            </a:r>
            <a:r>
              <a:rPr lang="en-US" b="1" kern="0">
                <a:solidFill>
                  <a:srgbClr val="FFFFFF"/>
                </a:solidFill>
                <a:latin typeface="Arial"/>
                <a:cs typeface="Arial"/>
              </a:rPr>
              <a:t>scientific publications assessed</a:t>
            </a:r>
            <a:endParaRPr lang="en-GB" kern="0">
              <a:solidFill>
                <a:srgbClr val="464749"/>
              </a:solidFill>
              <a:latin typeface="Arial"/>
              <a:cs typeface="Arial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 l="13794" t="11551" r="51149" b="45183"/>
          <a:stretch/>
        </p:blipFill>
        <p:spPr bwMode="auto">
          <a:xfrm>
            <a:off x="266259" y="3268659"/>
            <a:ext cx="443259" cy="52637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rcRect l="13794" t="11551" r="51149" b="45183"/>
          <a:stretch/>
        </p:blipFill>
        <p:spPr bwMode="auto">
          <a:xfrm>
            <a:off x="764250" y="3277887"/>
            <a:ext cx="435488" cy="51714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/>
          <a:srcRect l="13794" t="11551" r="51149" b="45183"/>
          <a:stretch/>
        </p:blipFill>
        <p:spPr bwMode="auto">
          <a:xfrm>
            <a:off x="487889" y="3293942"/>
            <a:ext cx="477847" cy="567443"/>
          </a:xfrm>
          <a:prstGeom prst="rect">
            <a:avLst/>
          </a:prstGeom>
        </p:spPr>
      </p:pic>
      <p:pic>
        <p:nvPicPr>
          <p:cNvPr id="11" name="Picture 6" descr="RÃ©sultat de recherche d'images pour &quot;scientific paper&quot;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627933" y="2170614"/>
            <a:ext cx="432422" cy="624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6" descr="RÃ©sultat de recherche d'images pour &quot;scientific paper&quot;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730620" y="2297801"/>
            <a:ext cx="432422" cy="624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RÃ©sultat de recherche d'images pour &quot;scientific paper&quot;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833307" y="2424988"/>
            <a:ext cx="432422" cy="624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Curved Up Arrow 11"/>
          <p:cNvSpPr/>
          <p:nvPr/>
        </p:nvSpPr>
        <p:spPr bwMode="auto">
          <a:xfrm rot="21300448">
            <a:off x="4905578" y="3760413"/>
            <a:ext cx="707486" cy="277945"/>
          </a:xfrm>
          <a:prstGeom prst="curvedUpArrow">
            <a:avLst>
              <a:gd name="adj1" fmla="val 11412"/>
              <a:gd name="adj2" fmla="val 43043"/>
              <a:gd name="adj3" fmla="val 25000"/>
            </a:avLst>
          </a:prstGeom>
          <a:solidFill>
            <a:srgbClr val="DC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464749"/>
              </a:solidFill>
              <a:latin typeface="Arial"/>
              <a:cs typeface="Arial"/>
            </a:endParaRPr>
          </a:p>
        </p:txBody>
      </p:sp>
      <p:sp>
        <p:nvSpPr>
          <p:cNvPr id="15" name="Curved Up Arrow 12"/>
          <p:cNvSpPr/>
          <p:nvPr/>
        </p:nvSpPr>
        <p:spPr bwMode="auto">
          <a:xfrm flipH="1" flipV="1">
            <a:off x="4804325" y="3070515"/>
            <a:ext cx="797882" cy="309472"/>
          </a:xfrm>
          <a:prstGeom prst="curvedUpArrow">
            <a:avLst>
              <a:gd name="adj1" fmla="val 11412"/>
              <a:gd name="adj2" fmla="val 43043"/>
              <a:gd name="adj3" fmla="val 25000"/>
            </a:avLst>
          </a:prstGeom>
          <a:solidFill>
            <a:srgbClr val="DC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3">
              <a:defRPr/>
            </a:pPr>
            <a:endParaRPr lang="fr-FR" kern="0">
              <a:solidFill>
                <a:srgbClr val="464749"/>
              </a:solidFill>
              <a:latin typeface="Arial"/>
              <a:cs typeface="Arial"/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/>
          <a:srcRect l="50734" t="13787" r="14209" b="42947"/>
          <a:stretch/>
        </p:blipFill>
        <p:spPr bwMode="auto">
          <a:xfrm>
            <a:off x="5235005" y="3293942"/>
            <a:ext cx="397347" cy="471849"/>
          </a:xfrm>
          <a:prstGeom prst="rect">
            <a:avLst/>
          </a:prstGeom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6"/>
          <a:srcRect l="50734" t="13787" r="14209" b="42947"/>
          <a:stretch/>
        </p:blipFill>
        <p:spPr bwMode="auto">
          <a:xfrm>
            <a:off x="4837658" y="3293942"/>
            <a:ext cx="397347" cy="471849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7"/>
          <a:srcRect l="50734" t="13787" r="14209" b="42947"/>
          <a:stretch/>
        </p:blipFill>
        <p:spPr bwMode="auto">
          <a:xfrm>
            <a:off x="5002303" y="3293942"/>
            <a:ext cx="465403" cy="552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/>
          <p:nvPr/>
        </p:nvSpPr>
        <p:spPr bwMode="auto">
          <a:xfrm rot="21195244" flipH="1" flipV="1">
            <a:off x="-93780" y="379620"/>
            <a:ext cx="8139811" cy="949539"/>
          </a:xfrm>
          <a:custGeom>
            <a:avLst/>
            <a:gdLst>
              <a:gd name="connsiteX0" fmla="*/ 8027493 w 8139811"/>
              <a:gd name="connsiteY0" fmla="*/ 949539 h 949539"/>
              <a:gd name="connsiteX1" fmla="*/ 0 w 8139811"/>
              <a:gd name="connsiteY1" fmla="*/ 0 h 949539"/>
              <a:gd name="connsiteX2" fmla="*/ 8139811 w 8139811"/>
              <a:gd name="connsiteY2" fmla="*/ 0 h 94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811" h="949539" extrusionOk="0">
                <a:moveTo>
                  <a:pt x="8027493" y="949539"/>
                </a:moveTo>
                <a:lnTo>
                  <a:pt x="0" y="0"/>
                </a:lnTo>
                <a:lnTo>
                  <a:pt x="8139811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reeform 28"/>
          <p:cNvSpPr/>
          <p:nvPr/>
        </p:nvSpPr>
        <p:spPr bwMode="auto">
          <a:xfrm rot="21195244">
            <a:off x="495553" y="5483688"/>
            <a:ext cx="8743418" cy="1019952"/>
          </a:xfrm>
          <a:custGeom>
            <a:avLst/>
            <a:gdLst>
              <a:gd name="connsiteX0" fmla="*/ 8743418 w 8743418"/>
              <a:gd name="connsiteY0" fmla="*/ 0 h 1019952"/>
              <a:gd name="connsiteX1" fmla="*/ 8622772 w 8743418"/>
              <a:gd name="connsiteY1" fmla="*/ 1019952 h 1019952"/>
              <a:gd name="connsiteX2" fmla="*/ 0 w 8743418"/>
              <a:gd name="connsiteY2" fmla="*/ 0 h 101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418" h="1019952" extrusionOk="0">
                <a:moveTo>
                  <a:pt x="8743418" y="0"/>
                </a:moveTo>
                <a:lnTo>
                  <a:pt x="8622772" y="1019952"/>
                </a:lnTo>
                <a:lnTo>
                  <a:pt x="0" y="0"/>
                </a:lnTo>
                <a:close/>
              </a:path>
            </a:pathLst>
          </a:custGeom>
          <a:solidFill>
            <a:srgbClr val="549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33">
              <a:defRPr/>
            </a:pPr>
            <a:r>
              <a:rPr lang="en-US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200025" y="2011364"/>
            <a:ext cx="2941638" cy="294322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872761" y="1607016"/>
            <a:ext cx="4762475" cy="3450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/>
              <a:t>Recent changes in the climate are widespread, rapid, and intensifying, and unprecedented in thousands of years.</a:t>
            </a:r>
            <a:endParaRPr/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7928" y="5337884"/>
            <a:ext cx="3481520" cy="590772"/>
          </a:xfrm>
          <a:prstGeom prst="rect">
            <a:avLst/>
          </a:prstGeom>
        </p:spPr>
      </p:pic>
      <p:sp>
        <p:nvSpPr>
          <p:cNvPr id="9" name="Subtitle 1"/>
          <p:cNvSpPr>
            <a:spLocks/>
          </p:cNvSpPr>
          <p:nvPr/>
        </p:nvSpPr>
        <p:spPr bwMode="auto">
          <a:xfrm>
            <a:off x="2492712" y="4918158"/>
            <a:ext cx="3446207" cy="157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>
              <a:lnSpc>
                <a:spcPts val="1350"/>
              </a:lnSpc>
              <a:spcBef>
                <a:spcPts val="0"/>
              </a:spcBef>
              <a:buFont typeface="Arial"/>
              <a:buNone/>
              <a:defRPr sz="15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257129" indent="0" algn="ctr" defTabSz="257129">
              <a:spcBef>
                <a:spcPts val="0"/>
              </a:spcBef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514259" indent="0" algn="ctr" defTabSz="257129">
              <a:spcBef>
                <a:spcPts val="0"/>
              </a:spcBef>
              <a:buFont typeface="Arial"/>
              <a:buNone/>
              <a:defRPr sz="8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771386" indent="0" algn="ctr" defTabSz="257129">
              <a:spcBef>
                <a:spcPts val="0"/>
              </a:spcBef>
              <a:buFont typeface="Arial"/>
              <a:buNone/>
              <a:defRPr sz="75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028513" indent="0" algn="ctr" defTabSz="257129">
              <a:spcBef>
                <a:spcPts val="0"/>
              </a:spcBef>
              <a:buFont typeface="Arial"/>
              <a:buNone/>
              <a:defRPr sz="7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1285642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770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899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27" indent="0" algn="ctr" defTabSz="257129">
              <a:spcBef>
                <a:spcPts val="0"/>
              </a:spcBef>
              <a:buFont typeface="Arial"/>
              <a:buNone/>
              <a:defRPr sz="11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b="1" kern="0">
                <a:solidFill>
                  <a:srgbClr val="101D3A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[Credit: NASA]</a:t>
            </a:r>
            <a:endParaRPr kern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ection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ontent Slides">
  <a:themeElements>
    <a:clrScheme name="IDDP AR6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5391CC"/>
      </a:accent1>
      <a:accent2>
        <a:srgbClr val="990002"/>
      </a:accent2>
      <a:accent3>
        <a:srgbClr val="003366"/>
      </a:accent3>
      <a:accent4>
        <a:srgbClr val="B4B5BD"/>
      </a:accent4>
      <a:accent5>
        <a:srgbClr val="00C5D6"/>
      </a:accent5>
      <a:accent6>
        <a:srgbClr val="0190DB"/>
      </a:accent6>
      <a:hlink>
        <a:srgbClr val="006995"/>
      </a:hlink>
      <a:folHlink>
        <a:srgbClr val="00C5D6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ey Mess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918</Words>
  <Application>Microsoft Office PowerPoint</Application>
  <PresentationFormat>On-screen Show (4:3)</PresentationFormat>
  <Paragraphs>252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Frutiger LT Std 65</vt:lpstr>
      <vt:lpstr>Slack-Lato</vt:lpstr>
      <vt:lpstr>Office Theme</vt:lpstr>
      <vt:lpstr>Custom Design</vt:lpstr>
      <vt:lpstr>Default Design</vt:lpstr>
      <vt:lpstr>1_Custom Design</vt:lpstr>
      <vt:lpstr>1_PresentationSlideMaster</vt:lpstr>
      <vt:lpstr>2_Custom Design</vt:lpstr>
      <vt:lpstr>1_Office Theme</vt:lpstr>
      <vt:lpstr>5_Office Theme</vt:lpstr>
      <vt:lpstr>Key Message</vt:lpstr>
      <vt:lpstr>1_Thème Office</vt:lpstr>
      <vt:lpstr>4_Office Theme</vt:lpstr>
      <vt:lpstr>3_Custom Design</vt:lpstr>
      <vt:lpstr>Section Slides</vt:lpstr>
      <vt:lpstr>Content Slides</vt:lpstr>
      <vt:lpstr>  Intergovernmental Panel on Climate  Change  (IPCC)   Internews workshop: Linking local to global  policies and commitments   11 November 2021</vt:lpstr>
      <vt:lpstr>PowerPoint Presentation</vt:lpstr>
      <vt:lpstr>PowerPoint Presentation</vt:lpstr>
      <vt:lpstr>The role of the IPCC is …</vt:lpstr>
      <vt:lpstr>PowerPoint Presentation</vt:lpstr>
      <vt:lpstr>PowerPoint Presentation</vt:lpstr>
      <vt:lpstr>PowerPoint Presentation</vt:lpstr>
      <vt:lpstr>By the numbers</vt:lpstr>
      <vt:lpstr>PowerPoint Presentation</vt:lpstr>
      <vt:lpstr>PowerPoint Presentation</vt:lpstr>
      <vt:lpstr>PowerPoint Presentation</vt:lpstr>
      <vt:lpstr>Ocean and ice sheets</vt:lpstr>
      <vt:lpstr>PowerPoint Presentation</vt:lpstr>
      <vt:lpstr>PowerPoint Presentation</vt:lpstr>
      <vt:lpstr>PowerPoint Presentation</vt:lpstr>
      <vt:lpstr>Human influence, main driver of…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Interactive atlas</vt:lpstr>
      <vt:lpstr>PowerPoint Presentation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IPCC Media</dc:creator>
  <cp:lastModifiedBy>Nadiah Rosli (nrosli@internews.eu)</cp:lastModifiedBy>
  <cp:revision>415</cp:revision>
  <cp:lastPrinted>2017-11-29T10:49:50Z</cp:lastPrinted>
  <dcterms:created xsi:type="dcterms:W3CDTF">2016-06-27T13:20:08Z</dcterms:created>
  <dcterms:modified xsi:type="dcterms:W3CDTF">2021-11-11T10:42:40Z</dcterms:modified>
</cp:coreProperties>
</file>