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4" r:id="rId6"/>
    <p:sldId id="259" r:id="rId7"/>
    <p:sldId id="263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7019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0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450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0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1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9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3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F2237E2-340A-4A1D-9BA5-DA9B0DE8586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14099DA-E59E-42A4-8DF5-C104E0B793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68BC2-25BB-4E88-83C6-BF426231B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878" y="782038"/>
            <a:ext cx="8149757" cy="2875563"/>
          </a:xfrm>
        </p:spPr>
        <p:txBody>
          <a:bodyPr>
            <a:noAutofit/>
          </a:bodyPr>
          <a:lstStyle/>
          <a:p>
            <a:r>
              <a:rPr lang="es-ES" sz="6000" b="1" dirty="0">
                <a:latin typeface="Montserrat" panose="00000500000000000000" pitchFamily="2" charset="0"/>
              </a:rPr>
              <a:t>Acceso a datos de género precisos: </a:t>
            </a:r>
            <a:br>
              <a:rPr lang="es-ES" sz="6000" dirty="0">
                <a:latin typeface="Montserrat" panose="00000500000000000000" pitchFamily="2" charset="0"/>
              </a:rPr>
            </a:br>
            <a:r>
              <a:rPr lang="es-ES" sz="6000" dirty="0">
                <a:latin typeface="Montserrat" panose="00000500000000000000" pitchFamily="2" charset="0"/>
              </a:rPr>
              <a:t>el dilema de un periodista</a:t>
            </a:r>
            <a:endParaRPr lang="en-US" sz="6000" dirty="0">
              <a:latin typeface="Montserrat" panose="000005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C3646F-2B48-4482-9559-ECF1B63F3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138" y="3679793"/>
            <a:ext cx="9418320" cy="1281990"/>
          </a:xfrm>
        </p:spPr>
        <p:txBody>
          <a:bodyPr>
            <a:normAutofit/>
          </a:bodyPr>
          <a:lstStyle/>
          <a:p>
            <a:pPr>
              <a:spcAft>
                <a:spcPts val="100"/>
              </a:spcAft>
            </a:pPr>
            <a:r>
              <a:rPr lang="es-CO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cobertura sobre temas de mujeres colombianas y migrantes en Colombia </a:t>
            </a:r>
          </a:p>
          <a:p>
            <a:endParaRPr lang="en-US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E5504F-10EC-4EF6-9B22-45A4F10A312C}"/>
              </a:ext>
            </a:extLst>
          </p:cNvPr>
          <p:cNvSpPr txBox="1"/>
          <p:nvPr/>
        </p:nvSpPr>
        <p:spPr>
          <a:xfrm>
            <a:off x="0" y="0"/>
            <a:ext cx="1670701" cy="71296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5EBD9D-C36C-48A6-8C1E-9B7967083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" y="1839544"/>
            <a:ext cx="1380346" cy="13803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10CC93-0BE3-4C5A-AE82-866A04F9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" y="229599"/>
            <a:ext cx="1380346" cy="138034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35CAD85C-E151-46DA-9372-D207EA357E28}"/>
              </a:ext>
            </a:extLst>
          </p:cNvPr>
          <p:cNvSpPr txBox="1">
            <a:spLocks/>
          </p:cNvSpPr>
          <p:nvPr/>
        </p:nvSpPr>
        <p:spPr>
          <a:xfrm>
            <a:off x="1973646" y="5862930"/>
            <a:ext cx="5937902" cy="692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>
                <a:solidFill>
                  <a:schemeClr val="tx1"/>
                </a:solidFill>
                <a:latin typeface="Montserrat" panose="00000500000000000000" pitchFamily="2" charset="0"/>
              </a:rPr>
              <a:t>Jhoandry Suárez, miembro de HJN @jasuarez92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409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68BC2-25BB-4E88-83C6-BF426231B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786" y="153725"/>
            <a:ext cx="6466001" cy="930965"/>
          </a:xfrm>
        </p:spPr>
        <p:txBody>
          <a:bodyPr>
            <a:noAutofit/>
          </a:bodyPr>
          <a:lstStyle/>
          <a:p>
            <a:r>
              <a:rPr lang="es-CO" sz="4800" b="1" dirty="0">
                <a:latin typeface="Montserrat" panose="00000500000000000000" pitchFamily="2" charset="0"/>
              </a:rPr>
              <a:t>Puntos claves:</a:t>
            </a:r>
            <a:endParaRPr lang="en-US" sz="4800" b="1" dirty="0">
              <a:latin typeface="Montserrat" panose="000005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C3646F-2B48-4482-9559-ECF1B63F3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786" y="1084689"/>
            <a:ext cx="9418320" cy="5355867"/>
          </a:xfrm>
        </p:spPr>
        <p:txBody>
          <a:bodyPr>
            <a:normAutofit fontScale="92500" lnSpcReduction="20000"/>
          </a:bodyPr>
          <a:lstStyle/>
          <a:p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Sobre la cobertura de venezolanas embarazadas en Colombia.</a:t>
            </a:r>
            <a:endParaRPr lang="es-E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atención de embarazadas ocupa la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quinta parte </a:t>
            </a: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 las más de 8 millones de asistencias para la población migrante en los últimos cuatro años, según el Ministerio de Salud.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Entre las principales causas de urgencia están: la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asistencia materna, los trastornos con el embarazo, partos y sus complicaciones.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Las futuras mamás enfrentan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desinformación y xenofobia</a:t>
            </a: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Hubo apoyo del 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Observatorio Nacional de Migración y Salud y el Observatorio Venezuela de la Universidad del Rosario.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Fue fundamental la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colaboración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 organizaciones 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 la sociedad civil para recopilar datos, en especial, sobre el aspecto legal.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Fue una limitante la falta de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data más segmentada sobre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las edades de las madres, su condición social y si pertenecían a alguna etnia.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Otro desafío: poca información en Venezuela sobre el estado de la atención de futuras madres, sus controles y mortalidad materna. </a:t>
            </a: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261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AD6042-1632-4D1E-9F71-DBE4068E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41" y="552107"/>
            <a:ext cx="6205575" cy="40199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A6831BF-F60A-4DCD-B822-486DE7C740BC}"/>
              </a:ext>
            </a:extLst>
          </p:cNvPr>
          <p:cNvSpPr/>
          <p:nvPr/>
        </p:nvSpPr>
        <p:spPr>
          <a:xfrm>
            <a:off x="9316278" y="0"/>
            <a:ext cx="28757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726F77-4F9C-4627-9746-E8DC74B63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39" y="2467134"/>
            <a:ext cx="5628239" cy="37135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C8F4C8-D5E1-43FC-8762-039F376C0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73" y="2779667"/>
            <a:ext cx="2524065" cy="30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8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9DC63D93-EE41-4B1F-91B1-1BD27B67AFC3}"/>
              </a:ext>
            </a:extLst>
          </p:cNvPr>
          <p:cNvSpPr txBox="1">
            <a:spLocks/>
          </p:cNvSpPr>
          <p:nvPr/>
        </p:nvSpPr>
        <p:spPr>
          <a:xfrm>
            <a:off x="731786" y="943555"/>
            <a:ext cx="9418320" cy="5938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/>
              <a:t>Sobre la reportería de temas de desempleo y vivienda incluyendo a mujeres migrantes.</a:t>
            </a:r>
          </a:p>
          <a:p>
            <a:pPr marL="342900" indent="-342900">
              <a:buFontTx/>
              <a:buChar char="-"/>
            </a:pPr>
            <a:r>
              <a:rPr lang="es-CO" b="1" dirty="0"/>
              <a:t>Tres de cada diez venezolanas </a:t>
            </a:r>
            <a:r>
              <a:rPr lang="es-CO" dirty="0"/>
              <a:t>activas en el mercado de trabajo se encuentran </a:t>
            </a:r>
            <a:r>
              <a:rPr lang="es-CO" b="1" dirty="0"/>
              <a:t>desempleadas</a:t>
            </a:r>
            <a:r>
              <a:rPr lang="es-CO" dirty="0"/>
              <a:t> (</a:t>
            </a:r>
            <a:r>
              <a:rPr lang="es-ES" dirty="0"/>
              <a:t>Dinámicas laborales de las mujeres migrantes venezolanas en Colombia).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s-CO" dirty="0"/>
              <a:t>La </a:t>
            </a:r>
            <a:r>
              <a:rPr lang="es-CO" b="1" dirty="0"/>
              <a:t>informalidad laboral </a:t>
            </a:r>
            <a:r>
              <a:rPr lang="es-CO" dirty="0"/>
              <a:t>de las trabajadoras venezolanas </a:t>
            </a:r>
            <a:r>
              <a:rPr lang="es-CO" b="1" dirty="0"/>
              <a:t>llegó a 91,9 % </a:t>
            </a:r>
            <a:r>
              <a:rPr lang="es-CO" dirty="0"/>
              <a:t>en el primer semestre de 2021 (</a:t>
            </a:r>
            <a:r>
              <a:rPr lang="es-ES" dirty="0"/>
              <a:t>Dinámicas laborales de las mujeres migrantes venezolanas en Colombia).</a:t>
            </a:r>
            <a:endParaRPr lang="es-CO" dirty="0"/>
          </a:p>
          <a:p>
            <a:pPr marL="342900" indent="-342900">
              <a:buFontTx/>
              <a:buChar char="-"/>
            </a:pPr>
            <a:r>
              <a:rPr lang="es-CO" dirty="0"/>
              <a:t>Casi </a:t>
            </a:r>
            <a:r>
              <a:rPr lang="es-CO" b="1" dirty="0"/>
              <a:t>un 15% de las migrantes en Venezuela se dedicaban a cuidar hogares</a:t>
            </a:r>
            <a:r>
              <a:rPr lang="es-CO" dirty="0"/>
              <a:t>, de acuerdo con el </a:t>
            </a:r>
            <a:r>
              <a:rPr lang="pt-BR" dirty="0"/>
              <a:t>Departamento Administrativo Nacional de Estadística (</a:t>
            </a:r>
            <a:r>
              <a:rPr lang="es-CO" dirty="0"/>
              <a:t>DANE), una información difícil de contrastar con cifras en su país natal.</a:t>
            </a:r>
          </a:p>
          <a:p>
            <a:pPr marL="342900" indent="-342900">
              <a:buFontTx/>
              <a:buChar char="-"/>
            </a:pPr>
            <a:r>
              <a:rPr lang="es-CO" dirty="0"/>
              <a:t>Casi 4 de 10 mujeres se dedican a cuidar sus hogares hoy en Colombia, mientras que </a:t>
            </a:r>
            <a:r>
              <a:rPr lang="es-CO" b="1" dirty="0"/>
              <a:t>3 de cada 10 mujeres no están afiliada al sistema de salud </a:t>
            </a:r>
            <a:r>
              <a:rPr lang="es-CO" dirty="0"/>
              <a:t>(DANE).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Existe</a:t>
            </a:r>
            <a:r>
              <a:rPr lang="en-US" dirty="0"/>
              <a:t> un </a:t>
            </a:r>
            <a:r>
              <a:rPr lang="en-US" b="1" dirty="0" err="1"/>
              <a:t>hacinamiento</a:t>
            </a:r>
            <a:r>
              <a:rPr lang="en-US" b="1" dirty="0"/>
              <a:t> </a:t>
            </a:r>
            <a:r>
              <a:rPr lang="en-US" b="1" dirty="0" err="1"/>
              <a:t>reportado</a:t>
            </a:r>
            <a:r>
              <a:rPr lang="en-US" dirty="0"/>
              <a:t> por la </a:t>
            </a:r>
            <a:r>
              <a:rPr lang="en-US" dirty="0" err="1"/>
              <a:t>plataforma</a:t>
            </a:r>
            <a:r>
              <a:rPr lang="en-US" dirty="0"/>
              <a:t> R4V y el DANE. Se </a:t>
            </a:r>
            <a:r>
              <a:rPr lang="en-US" dirty="0" err="1"/>
              <a:t>calcula</a:t>
            </a:r>
            <a:r>
              <a:rPr lang="en-US" dirty="0"/>
              <a:t> que </a:t>
            </a:r>
            <a:r>
              <a:rPr lang="en-US" dirty="0" err="1"/>
              <a:t>casi</a:t>
            </a:r>
            <a:r>
              <a:rPr lang="en-US" dirty="0"/>
              <a:t> el 70% de los </a:t>
            </a:r>
            <a:r>
              <a:rPr lang="en-US" dirty="0" err="1"/>
              <a:t>hogares</a:t>
            </a:r>
            <a:r>
              <a:rPr lang="en-US" dirty="0"/>
              <a:t> venezolanos </a:t>
            </a:r>
            <a:r>
              <a:rPr lang="en-US" dirty="0" err="1"/>
              <a:t>presentan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condición</a:t>
            </a:r>
            <a:r>
              <a:rPr lang="en-US" dirty="0"/>
              <a:t>, lo </a:t>
            </a:r>
            <a:r>
              <a:rPr lang="en-US" dirty="0" err="1"/>
              <a:t>cual</a:t>
            </a:r>
            <a:r>
              <a:rPr lang="en-US" dirty="0"/>
              <a:t> </a:t>
            </a:r>
            <a:r>
              <a:rPr lang="en-US" dirty="0" err="1"/>
              <a:t>impacta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mujeres</a:t>
            </a:r>
            <a:r>
              <a:rPr lang="en-US" dirty="0"/>
              <a:t> que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 son cabeza de </a:t>
            </a:r>
            <a:r>
              <a:rPr lang="en-US" dirty="0" err="1"/>
              <a:t>familia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s-ES" dirty="0"/>
              <a:t>Una de cada tres víctimas migrantes venezolanas de </a:t>
            </a:r>
            <a:r>
              <a:rPr lang="es-ES" b="1" dirty="0"/>
              <a:t>Violencia Basada en Género tiene entre 18 y 28 años </a:t>
            </a:r>
            <a:r>
              <a:rPr lang="es-ES" dirty="0"/>
              <a:t>(Proyecto </a:t>
            </a:r>
            <a:r>
              <a:rPr lang="es-ES" dirty="0" err="1"/>
              <a:t>MigraVenezuela</a:t>
            </a:r>
            <a:r>
              <a:rPr lang="es-ES" dirty="0"/>
              <a:t>). </a:t>
            </a: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DCEE03E-EBC4-4DF7-97CC-AABC43D5BC36}"/>
              </a:ext>
            </a:extLst>
          </p:cNvPr>
          <p:cNvSpPr txBox="1">
            <a:spLocks/>
          </p:cNvSpPr>
          <p:nvPr/>
        </p:nvSpPr>
        <p:spPr>
          <a:xfrm>
            <a:off x="731786" y="153725"/>
            <a:ext cx="6466001" cy="930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b="1" dirty="0">
                <a:latin typeface="Montserrat" panose="00000500000000000000" pitchFamily="2" charset="0"/>
              </a:rPr>
              <a:t>Puntos claves </a:t>
            </a:r>
            <a:endParaRPr lang="en-US" sz="48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2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A6831BF-F60A-4DCD-B822-486DE7C740BC}"/>
              </a:ext>
            </a:extLst>
          </p:cNvPr>
          <p:cNvSpPr/>
          <p:nvPr/>
        </p:nvSpPr>
        <p:spPr>
          <a:xfrm>
            <a:off x="9316278" y="0"/>
            <a:ext cx="28757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3CBA70-902E-47A0-9F54-47882AC42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9" y="331305"/>
            <a:ext cx="5919788" cy="41720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54B8FD-1AE9-4A91-9995-08B3CB41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0" y="2281618"/>
            <a:ext cx="5247861" cy="41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5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68BC2-25BB-4E88-83C6-BF426231B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786" y="153725"/>
            <a:ext cx="6466001" cy="930965"/>
          </a:xfrm>
        </p:spPr>
        <p:txBody>
          <a:bodyPr>
            <a:noAutofit/>
          </a:bodyPr>
          <a:lstStyle/>
          <a:p>
            <a:r>
              <a:rPr lang="es-CO" sz="4800" b="1" dirty="0">
                <a:latin typeface="Montserrat" panose="00000500000000000000" pitchFamily="2" charset="0"/>
              </a:rPr>
              <a:t>Puntos claves:</a:t>
            </a:r>
            <a:endParaRPr lang="en-US" sz="4800" b="1" dirty="0">
              <a:latin typeface="Montserrat" panose="000005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C3646F-2B48-4482-9559-ECF1B63F3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786" y="1084689"/>
            <a:ext cx="9418320" cy="5355867"/>
          </a:xfrm>
        </p:spPr>
        <p:txBody>
          <a:bodyPr>
            <a:normAutofit fontScale="92500" lnSpcReduction="10000"/>
          </a:bodyPr>
          <a:lstStyle/>
          <a:p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Sobre enfermedades poco conocidas en mujeres. Caso: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lupus. </a:t>
            </a:r>
            <a:endParaRPr lang="es-ES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Colombia es uno de los países con más altos índices de prevalencia de lupus en el mundo.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Por cada 8 mujeres solo un hombre padece la enfermedad.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 tuvo en cuenta incluir la mirada de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las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mujeres afro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enfermedad dificulta trabajar, incluso incapacita; lo cual es un agravante en una nación donde las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mujeres tienen una tasa de desempleo del 15,6%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mientras que los hombres del 9,6% (DANE, marzo 2022).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El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apoyo de universidades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fue fundamental para obtener mayor información sobre datos de género.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demora del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Ministerio de Salud 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influyó en la recolección de datos sobre atenciones a mujeres con lupus. </a:t>
            </a:r>
          </a:p>
          <a:p>
            <a:pPr marL="342900" indent="-342900">
              <a:buFontTx/>
              <a:buChar char="-"/>
            </a:pP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Faltan mayores estudios sobre el lupus en </a:t>
            </a:r>
            <a:r>
              <a:rPr lang="es-CO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mujeres de diferentes etnias y el impacto social y laboral</a:t>
            </a:r>
            <a:r>
              <a:rPr lang="es-CO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que les causa. </a:t>
            </a:r>
            <a:endParaRPr lang="es-CO" dirty="0"/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591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02FD1D2-71BA-4C7C-946E-447B1905BC2C}"/>
              </a:ext>
            </a:extLst>
          </p:cNvPr>
          <p:cNvSpPr/>
          <p:nvPr/>
        </p:nvSpPr>
        <p:spPr>
          <a:xfrm>
            <a:off x="9316278" y="0"/>
            <a:ext cx="287572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565C99-7C5A-4E6F-93F5-CC1A45CC5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32" y="2411255"/>
            <a:ext cx="5234661" cy="34914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D04831-2691-4748-A733-0D4EF120F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90" y="180190"/>
            <a:ext cx="4823322" cy="32173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3BCE25-8960-4717-B41E-921BF75AB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0" y="3207027"/>
            <a:ext cx="5037879" cy="33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5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A8EB3A-3D07-4C64-B30B-7733C9BA4BED}"/>
              </a:ext>
            </a:extLst>
          </p:cNvPr>
          <p:cNvSpPr txBox="1">
            <a:spLocks/>
          </p:cNvSpPr>
          <p:nvPr/>
        </p:nvSpPr>
        <p:spPr>
          <a:xfrm>
            <a:off x="731786" y="153725"/>
            <a:ext cx="6466001" cy="9309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b="1" dirty="0">
                <a:latin typeface="Montserrat" panose="00000500000000000000" pitchFamily="2" charset="0"/>
              </a:rPr>
              <a:t>Recomendaciones</a:t>
            </a:r>
            <a:endParaRPr lang="en-US" sz="4800" b="1" dirty="0">
              <a:latin typeface="Montserrat" panose="00000500000000000000" pitchFamily="2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4F9B178-2892-41FB-A262-86FC42CDA0FD}"/>
              </a:ext>
            </a:extLst>
          </p:cNvPr>
          <p:cNvSpPr txBox="1">
            <a:spLocks/>
          </p:cNvSpPr>
          <p:nvPr/>
        </p:nvSpPr>
        <p:spPr>
          <a:xfrm>
            <a:off x="731786" y="1084689"/>
            <a:ext cx="9418320" cy="53558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s-CO" b="1" dirty="0"/>
              <a:t>Considerar la perspectiva de género en todas las etapas.</a:t>
            </a:r>
          </a:p>
          <a:p>
            <a:pPr marL="342900" indent="-342900">
              <a:buFontTx/>
              <a:buChar char="-"/>
            </a:pPr>
            <a:r>
              <a:rPr lang="en-US" b="1" dirty="0" err="1"/>
              <a:t>Revisar</a:t>
            </a:r>
            <a:r>
              <a:rPr lang="en-US" b="1" dirty="0"/>
              <a:t> </a:t>
            </a:r>
            <a:r>
              <a:rPr lang="en-US" b="1" dirty="0" err="1"/>
              <a:t>frecuentemente</a:t>
            </a:r>
            <a:r>
              <a:rPr lang="en-US" b="1" dirty="0"/>
              <a:t> los </a:t>
            </a:r>
            <a:r>
              <a:rPr lang="en-US" b="1" dirty="0" err="1"/>
              <a:t>portales</a:t>
            </a:r>
            <a:r>
              <a:rPr lang="en-US" b="1" dirty="0"/>
              <a:t> de </a:t>
            </a:r>
            <a:r>
              <a:rPr lang="en-US" b="1" dirty="0" err="1"/>
              <a:t>datos</a:t>
            </a:r>
            <a:r>
              <a:rPr lang="en-US" b="1" dirty="0"/>
              <a:t> </a:t>
            </a:r>
            <a:r>
              <a:rPr lang="en-US" b="1" dirty="0" err="1"/>
              <a:t>abiertos</a:t>
            </a:r>
            <a:r>
              <a:rPr lang="en-US" b="1" dirty="0"/>
              <a:t> y </a:t>
            </a:r>
            <a:r>
              <a:rPr lang="en-US" b="1" dirty="0" err="1"/>
              <a:t>profundizar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las </a:t>
            </a:r>
            <a:r>
              <a:rPr lang="en-US" b="1" dirty="0" err="1"/>
              <a:t>páginas</a:t>
            </a:r>
            <a:r>
              <a:rPr lang="en-US" b="1" dirty="0"/>
              <a:t> web de las </a:t>
            </a:r>
            <a:r>
              <a:rPr lang="en-US" b="1" dirty="0" err="1"/>
              <a:t>instituciones</a:t>
            </a:r>
            <a:r>
              <a:rPr lang="en-US" b="1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b="1" dirty="0" err="1"/>
              <a:t>Insistir</a:t>
            </a:r>
            <a:r>
              <a:rPr lang="en-US" b="1" dirty="0"/>
              <a:t> con los derechos de </a:t>
            </a:r>
            <a:r>
              <a:rPr lang="en-US" b="1" dirty="0" err="1"/>
              <a:t>petición</a:t>
            </a:r>
            <a:r>
              <a:rPr lang="en-US" b="1" dirty="0"/>
              <a:t> de </a:t>
            </a:r>
            <a:r>
              <a:rPr lang="en-US" b="1" dirty="0" err="1"/>
              <a:t>información</a:t>
            </a:r>
            <a:r>
              <a:rPr lang="en-US" b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b="1" dirty="0" err="1"/>
              <a:t>Colocar</a:t>
            </a:r>
            <a:r>
              <a:rPr lang="en-US" b="1" dirty="0"/>
              <a:t> rostro a los </a:t>
            </a:r>
            <a:r>
              <a:rPr lang="en-US" b="1" dirty="0" err="1"/>
              <a:t>datos</a:t>
            </a:r>
            <a:r>
              <a:rPr lang="en-US" b="1" dirty="0"/>
              <a:t>.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número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realidad</a:t>
            </a:r>
            <a:r>
              <a:rPr lang="en-US" b="1" dirty="0"/>
              <a:t> es una </a:t>
            </a:r>
            <a:r>
              <a:rPr lang="en-US" b="1" dirty="0" err="1"/>
              <a:t>mujer</a:t>
            </a:r>
            <a:r>
              <a:rPr lang="en-US" b="1" dirty="0"/>
              <a:t> con una </a:t>
            </a:r>
            <a:r>
              <a:rPr lang="en-US" b="1" dirty="0" err="1"/>
              <a:t>historia</a:t>
            </a:r>
            <a:r>
              <a:rPr lang="en-US" b="1" dirty="0"/>
              <a:t>. </a:t>
            </a:r>
          </a:p>
          <a:p>
            <a:pPr marL="342900" indent="-342900">
              <a:buFontTx/>
              <a:buChar char="-"/>
            </a:pPr>
            <a:r>
              <a:rPr lang="es-CO" b="1" dirty="0"/>
              <a:t>Identificar qué información es sensible para evitar la revictimización o la exposición innecesaria de quienes son nuestros testimonios.</a:t>
            </a:r>
            <a:endParaRPr lang="en-US" b="1" dirty="0"/>
          </a:p>
          <a:p>
            <a:pPr marL="342900" indent="-342900">
              <a:buFontTx/>
              <a:buChar char="-"/>
            </a:pPr>
            <a:r>
              <a:rPr lang="en-US" b="1" dirty="0" err="1"/>
              <a:t>Contar</a:t>
            </a:r>
            <a:r>
              <a:rPr lang="en-US" b="1" dirty="0"/>
              <a:t> con una </a:t>
            </a:r>
            <a:r>
              <a:rPr lang="en-US" b="1" dirty="0" err="1"/>
              <a:t>asesoría</a:t>
            </a:r>
            <a:r>
              <a:rPr lang="en-US" b="1" dirty="0"/>
              <a:t> para </a:t>
            </a:r>
            <a:r>
              <a:rPr lang="en-US" b="1" dirty="0" err="1"/>
              <a:t>abordar</a:t>
            </a:r>
            <a:r>
              <a:rPr lang="en-US" b="1" dirty="0"/>
              <a:t> los </a:t>
            </a:r>
            <a:r>
              <a:rPr lang="en-US" b="1" dirty="0" err="1"/>
              <a:t>temas</a:t>
            </a:r>
            <a:r>
              <a:rPr lang="en-US" b="1" dirty="0"/>
              <a:t> de </a:t>
            </a:r>
            <a:r>
              <a:rPr lang="en-US" b="1" dirty="0" err="1"/>
              <a:t>género</a:t>
            </a:r>
            <a:r>
              <a:rPr lang="en-US" b="1" dirty="0"/>
              <a:t>; para </a:t>
            </a:r>
            <a:r>
              <a:rPr lang="en-US" b="1" dirty="0" err="1"/>
              <a:t>ello</a:t>
            </a:r>
            <a:r>
              <a:rPr lang="en-US" b="1" dirty="0"/>
              <a:t> </a:t>
            </a:r>
            <a:r>
              <a:rPr lang="en-US" b="1" dirty="0" err="1"/>
              <a:t>podemos</a:t>
            </a:r>
            <a:r>
              <a:rPr lang="en-US" b="1" dirty="0"/>
              <a:t> </a:t>
            </a:r>
            <a:r>
              <a:rPr lang="en-US" b="1" dirty="0" err="1"/>
              <a:t>pedir</a:t>
            </a:r>
            <a:r>
              <a:rPr lang="en-US" b="1" dirty="0"/>
              <a:t> </a:t>
            </a:r>
            <a:r>
              <a:rPr lang="en-US" b="1" dirty="0" err="1"/>
              <a:t>orientación</a:t>
            </a:r>
            <a:r>
              <a:rPr lang="en-US" b="1" dirty="0"/>
              <a:t> de </a:t>
            </a:r>
            <a:r>
              <a:rPr lang="en-US" b="1" dirty="0" err="1"/>
              <a:t>organizaciones</a:t>
            </a:r>
            <a:r>
              <a:rPr lang="en-US" b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b="1" dirty="0" err="1"/>
              <a:t>Apoyarnos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información</a:t>
            </a:r>
            <a:r>
              <a:rPr lang="en-US" b="1" dirty="0"/>
              <a:t> de </a:t>
            </a:r>
            <a:r>
              <a:rPr lang="en-US" b="1" dirty="0" err="1"/>
              <a:t>organismos</a:t>
            </a:r>
            <a:r>
              <a:rPr lang="en-US" b="1" dirty="0"/>
              <a:t> </a:t>
            </a:r>
            <a:r>
              <a:rPr lang="en-US" b="1" dirty="0" err="1"/>
              <a:t>multilaterales</a:t>
            </a:r>
            <a:r>
              <a:rPr lang="en-US" b="1" dirty="0"/>
              <a:t>, las ONG y </a:t>
            </a:r>
            <a:r>
              <a:rPr lang="en-US" b="1" dirty="0" err="1"/>
              <a:t>universidades</a:t>
            </a:r>
            <a:r>
              <a:rPr lang="en-US" b="1" dirty="0"/>
              <a:t>; </a:t>
            </a:r>
            <a:r>
              <a:rPr lang="en-US" b="1" dirty="0" err="1"/>
              <a:t>en</a:t>
            </a:r>
            <a:r>
              <a:rPr lang="en-US" b="1" dirty="0"/>
              <a:t> especial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países</a:t>
            </a:r>
            <a:r>
              <a:rPr lang="en-US" b="1" dirty="0"/>
              <a:t> con </a:t>
            </a:r>
            <a:r>
              <a:rPr lang="en-US" b="1" dirty="0" err="1"/>
              <a:t>tantas</a:t>
            </a:r>
            <a:r>
              <a:rPr lang="en-US" b="1" dirty="0"/>
              <a:t> </a:t>
            </a:r>
            <a:r>
              <a:rPr lang="en-US" b="1" dirty="0" err="1"/>
              <a:t>restricciones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Venezuela.</a:t>
            </a:r>
          </a:p>
          <a:p>
            <a:pPr marL="342900" indent="-342900">
              <a:buFontTx/>
              <a:buChar char="-"/>
            </a:pPr>
            <a:r>
              <a:rPr lang="en-US" b="1" dirty="0"/>
              <a:t>No </a:t>
            </a:r>
            <a:r>
              <a:rPr lang="en-US" b="1" dirty="0" err="1"/>
              <a:t>quedarnos</a:t>
            </a:r>
            <a:r>
              <a:rPr lang="en-US" b="1" dirty="0"/>
              <a:t> con los </a:t>
            </a:r>
            <a:r>
              <a:rPr lang="en-US" b="1" dirty="0" err="1"/>
              <a:t>datos</a:t>
            </a:r>
            <a:r>
              <a:rPr lang="en-US" b="1" dirty="0"/>
              <a:t>. </a:t>
            </a:r>
            <a:r>
              <a:rPr lang="en-US" b="1" dirty="0" err="1"/>
              <a:t>Muchas</a:t>
            </a:r>
            <a:r>
              <a:rPr lang="en-US" b="1" dirty="0"/>
              <a:t> </a:t>
            </a:r>
            <a:r>
              <a:rPr lang="en-US" b="1" dirty="0" err="1"/>
              <a:t>veces</a:t>
            </a:r>
            <a:r>
              <a:rPr lang="en-US" b="1" dirty="0"/>
              <a:t> el </a:t>
            </a:r>
            <a:r>
              <a:rPr lang="en-US" b="1" dirty="0" err="1"/>
              <a:t>periodista</a:t>
            </a:r>
            <a:r>
              <a:rPr lang="en-US" b="1" dirty="0"/>
              <a:t> </a:t>
            </a:r>
            <a:r>
              <a:rPr lang="en-US" b="1" dirty="0" err="1"/>
              <a:t>descubre</a:t>
            </a:r>
            <a:r>
              <a:rPr lang="en-US" b="1" dirty="0"/>
              <a:t> </a:t>
            </a:r>
            <a:r>
              <a:rPr lang="en-US" b="1" dirty="0" err="1"/>
              <a:t>cifras</a:t>
            </a:r>
            <a:r>
              <a:rPr lang="en-US" b="1" dirty="0"/>
              <a:t> que les </a:t>
            </a:r>
            <a:r>
              <a:rPr lang="en-US" b="1" dirty="0" err="1"/>
              <a:t>sirven</a:t>
            </a:r>
            <a:r>
              <a:rPr lang="en-US" b="1" dirty="0"/>
              <a:t> a </a:t>
            </a:r>
            <a:r>
              <a:rPr lang="en-US" b="1" dirty="0" err="1"/>
              <a:t>universidades</a:t>
            </a:r>
            <a:r>
              <a:rPr lang="en-US" b="1" dirty="0"/>
              <a:t> y </a:t>
            </a:r>
            <a:r>
              <a:rPr lang="en-US" b="1" dirty="0" err="1"/>
              <a:t>organizaciones</a:t>
            </a:r>
            <a:r>
              <a:rPr lang="en-US" b="1" dirty="0"/>
              <a:t> de la </a:t>
            </a:r>
            <a:r>
              <a:rPr lang="en-US" b="1" dirty="0" err="1"/>
              <a:t>sociedad</a:t>
            </a:r>
            <a:r>
              <a:rPr lang="en-US" b="1" dirty="0"/>
              <a:t> civil para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trabajo</a:t>
            </a:r>
            <a:r>
              <a:rPr lang="en-US" b="1" dirty="0"/>
              <a:t>. La </a:t>
            </a:r>
            <a:r>
              <a:rPr lang="en-US" b="1" dirty="0" err="1"/>
              <a:t>información</a:t>
            </a:r>
            <a:r>
              <a:rPr lang="en-US" b="1" dirty="0"/>
              <a:t> debe circular </a:t>
            </a:r>
            <a:r>
              <a:rPr lang="en-US" b="1" dirty="0" err="1"/>
              <a:t>en</a:t>
            </a:r>
            <a:r>
              <a:rPr lang="en-US" b="1" dirty="0"/>
              <a:t> favor de las </a:t>
            </a:r>
            <a:r>
              <a:rPr lang="en-US" b="1" dirty="0" err="1"/>
              <a:t>mujeres</a:t>
            </a:r>
            <a:r>
              <a:rPr lang="en-US" b="1" dirty="0"/>
              <a:t>.</a:t>
            </a:r>
          </a:p>
          <a:p>
            <a:pPr marL="342900" indent="-342900">
              <a:buFontTx/>
              <a:buChar char="-"/>
            </a:pP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046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68BC2-25BB-4E88-83C6-BF426231B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419" y="1993003"/>
            <a:ext cx="8149757" cy="1073427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>
                <a:latin typeface="Montserrat" panose="00000500000000000000" pitchFamily="2" charset="0"/>
              </a:rPr>
              <a:t>¡GRACIAS!</a:t>
            </a:r>
            <a:endParaRPr lang="en-US" sz="6000" dirty="0"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E5504F-10EC-4EF6-9B22-45A4F10A312C}"/>
              </a:ext>
            </a:extLst>
          </p:cNvPr>
          <p:cNvSpPr txBox="1"/>
          <p:nvPr/>
        </p:nvSpPr>
        <p:spPr>
          <a:xfrm>
            <a:off x="0" y="0"/>
            <a:ext cx="1670701" cy="71296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5EBD9D-C36C-48A6-8C1E-9B7967083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" y="1839544"/>
            <a:ext cx="1380346" cy="13803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10CC93-0BE3-4C5A-AE82-866A04F9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" y="229599"/>
            <a:ext cx="1380346" cy="1380346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35CAD85C-E151-46DA-9372-D207EA357E28}"/>
              </a:ext>
            </a:extLst>
          </p:cNvPr>
          <p:cNvSpPr txBox="1">
            <a:spLocks/>
          </p:cNvSpPr>
          <p:nvPr/>
        </p:nvSpPr>
        <p:spPr>
          <a:xfrm>
            <a:off x="3855454" y="5982199"/>
            <a:ext cx="5937902" cy="692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dirty="0">
                <a:solidFill>
                  <a:schemeClr val="tx1"/>
                </a:solidFill>
                <a:latin typeface="Montserrat" panose="00000500000000000000" pitchFamily="2" charset="0"/>
              </a:rPr>
              <a:t>Jhoandry Suárez, miembro de HJN @jasuarez92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4504214"/>
      </p:ext>
    </p:extLst>
  </p:cSld>
  <p:clrMapOvr>
    <a:masterClrMapping/>
  </p:clrMapOvr>
</p:sld>
</file>

<file path=ppt/theme/theme1.xml><?xml version="1.0" encoding="utf-8"?>
<a:theme xmlns:a="http://schemas.openxmlformats.org/drawingml/2006/main" name="Vista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140</TotalTime>
  <Words>708</Words>
  <Application>Microsoft Office PowerPoint</Application>
  <PresentationFormat>Panorámica</PresentationFormat>
  <Paragraphs>41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Century Schoolbook</vt:lpstr>
      <vt:lpstr>Montserrat</vt:lpstr>
      <vt:lpstr>Wingdings 2</vt:lpstr>
      <vt:lpstr>Vista</vt:lpstr>
      <vt:lpstr>Acceso a datos de género precisos:  el dilema de un periodista</vt:lpstr>
      <vt:lpstr>Puntos claves:</vt:lpstr>
      <vt:lpstr>Presentación de PowerPoint</vt:lpstr>
      <vt:lpstr>Presentación de PowerPoint</vt:lpstr>
      <vt:lpstr>Presentación de PowerPoint</vt:lpstr>
      <vt:lpstr>Puntos claves: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Acceso a datos de género precisos:  el dilema de un periodista</dc:title>
  <dc:creator>JASU</dc:creator>
  <cp:lastModifiedBy>JASU</cp:lastModifiedBy>
  <cp:revision>17</cp:revision>
  <dcterms:created xsi:type="dcterms:W3CDTF">2022-05-11T04:01:21Z</dcterms:created>
  <dcterms:modified xsi:type="dcterms:W3CDTF">2022-05-11T17:48:50Z</dcterms:modified>
</cp:coreProperties>
</file>